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4" roundtripDataSignature="AMtx7mjLbwR6lO6OgF1gLXLSVgfGo58c9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24" Type="http://customschemas.google.com/relationships/presentationmetadata" Target="metadata"/><Relationship Id="rId12" Type="http://schemas.openxmlformats.org/officeDocument/2006/relationships/slide" Target="slides/slide8.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5390cc7ab2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5390cc7ab2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g5390cc7ab2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TBD depending on when objects come in, people are working separately on different parts of the code, but still in concert with each other</a:t>
            </a:r>
            <a:endParaRPr/>
          </a:p>
        </p:txBody>
      </p:sp>
      <p:sp>
        <p:nvSpPr>
          <p:cNvPr id="244" name="Google Shape;244;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Due to delays in parts orders, the semester schedule had to be adjusted to </a:t>
            </a:r>
            <a:r>
              <a:rPr lang="en-US"/>
              <a:t>accommodate this setback. Even with the changes, the team still anticipates the successful completion of a working prototype to present to our clients.</a:t>
            </a:r>
            <a:endParaRPr/>
          </a:p>
        </p:txBody>
      </p:sp>
      <p:sp>
        <p:nvSpPr>
          <p:cNvPr id="252" name="Google Shape;252;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In order to ensure each subsystem works properly, we need to perform tests. The force sensors were tested using wooden dowels on a platform to ensure the force was all concentrated to the sensor. When tested with a five pound weight, the program read exactly 22 Newtons, which is approximately 5 pounds. The accelerometers were tested by using an LED light. This LED light was red when the angle of tilt exceeded 35 degrees and green when it was under. This is one of our engineering requirements, to limit the angle of tilt to 35 degrees in all axes. </a:t>
            </a:r>
            <a:endParaRPr/>
          </a:p>
        </p:txBody>
      </p:sp>
      <p:sp>
        <p:nvSpPr>
          <p:cNvPr id="259" name="Google Shape;25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Just showing how compact these satellites are and how they look fully deployed</a:t>
            </a:r>
            <a:endParaRPr/>
          </a:p>
        </p:txBody>
      </p:sp>
      <p:sp>
        <p:nvSpPr>
          <p:cNvPr id="266" name="Google Shape;26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Describe the current state of your design and provide CAD models to help in visualizing your proposed solution. Describe how the system functions</a:t>
            </a:r>
            <a:endParaRPr/>
          </a:p>
        </p:txBody>
      </p:sp>
      <p:sp>
        <p:nvSpPr>
          <p:cNvPr id="135" name="Google Shape;13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-Show image of stand, cube sat model, and wooden cut out, then say our current state is broken down by subsystem</a:t>
            </a:r>
            <a:endParaRPr/>
          </a:p>
        </p:txBody>
      </p:sp>
      <p:sp>
        <p:nvSpPr>
          <p:cNvPr id="145" name="Google Shape;145;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8" name="Shape 18"/>
        <p:cNvGrpSpPr/>
        <p:nvPr/>
      </p:nvGrpSpPr>
      <p:grpSpPr>
        <a:xfrm>
          <a:off x="0" y="0"/>
          <a:ext cx="0" cy="0"/>
          <a:chOff x="0" y="0"/>
          <a:chExt cx="0" cy="0"/>
        </a:xfrm>
      </p:grpSpPr>
      <p:sp>
        <p:nvSpPr>
          <p:cNvPr id="19" name="Google Shape;19;p20"/>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0"/>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0"/>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20"/>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23" name="Google Shape;23;p2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26" name="Google Shape;26;p20"/>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82" name="Shape 82"/>
        <p:cNvGrpSpPr/>
        <p:nvPr/>
      </p:nvGrpSpPr>
      <p:grpSpPr>
        <a:xfrm>
          <a:off x="0" y="0"/>
          <a:ext cx="0" cy="0"/>
          <a:chOff x="0" y="0"/>
          <a:chExt cx="0" cy="0"/>
        </a:xfrm>
      </p:grpSpPr>
      <p:sp>
        <p:nvSpPr>
          <p:cNvPr id="83" name="Google Shape;83;p29"/>
          <p:cNvSpPr/>
          <p:nvPr/>
        </p:nvSpPr>
        <p:spPr>
          <a:xfrm>
            <a:off x="0" y="4953000"/>
            <a:ext cx="12188825" cy="1905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9"/>
          <p:cNvSpPr/>
          <p:nvPr/>
        </p:nvSpPr>
        <p:spPr>
          <a:xfrm>
            <a:off x="15" y="491507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9"/>
          <p:cNvSpPr txBox="1"/>
          <p:nvPr>
            <p:ph type="title"/>
          </p:nvPr>
        </p:nvSpPr>
        <p:spPr>
          <a:xfrm>
            <a:off x="1097280" y="5074920"/>
            <a:ext cx="10113264" cy="822960"/>
          </a:xfrm>
          <a:prstGeom prst="rect">
            <a:avLst/>
          </a:prstGeom>
          <a:noFill/>
          <a:ln>
            <a:noFill/>
          </a:ln>
        </p:spPr>
        <p:txBody>
          <a:bodyPr anchorCtr="0" anchor="b" bIns="0" lIns="91425" spcFirstLastPara="1" rIns="91425" wrap="square" tIns="0">
            <a:no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29"/>
          <p:cNvSpPr/>
          <p:nvPr>
            <p:ph idx="2" type="pic"/>
          </p:nvPr>
        </p:nvSpPr>
        <p:spPr>
          <a:xfrm>
            <a:off x="15" y="0"/>
            <a:ext cx="12191985" cy="4915076"/>
          </a:xfrm>
          <a:prstGeom prst="rect">
            <a:avLst/>
          </a:prstGeom>
          <a:blipFill rotWithShape="1">
            <a:blip r:embed="rId2">
              <a:alphaModFix/>
            </a:blip>
            <a:stretch>
              <a:fillRect b="0" l="0" r="0" t="0"/>
            </a:stretch>
          </a:blipFill>
          <a:ln>
            <a:noFill/>
          </a:ln>
        </p:spPr>
        <p:txBody>
          <a:bodyPr anchorCtr="0" anchor="t" bIns="45700" lIns="457200" spcFirstLastPara="1" rIns="0" wrap="square" tIns="457200">
            <a:normAutofit/>
          </a:bodyPr>
          <a:lstStyle>
            <a:lvl1pPr lvl="0" marR="0" rtl="0" algn="l">
              <a:lnSpc>
                <a:spcPct val="90000"/>
              </a:lnSpc>
              <a:spcBef>
                <a:spcPts val="1200"/>
              </a:spcBef>
              <a:spcAft>
                <a:spcPts val="0"/>
              </a:spcAft>
              <a:buClr>
                <a:schemeClr val="accent1"/>
              </a:buClr>
              <a:buSzPts val="3200"/>
              <a:buFont typeface="Calibri"/>
              <a:buNone/>
              <a:defRPr b="0" i="0" sz="3200" u="none" cap="none" strike="noStrike">
                <a:solidFill>
                  <a:schemeClr val="lt1"/>
                </a:solidFill>
                <a:latin typeface="Calibri"/>
                <a:ea typeface="Calibri"/>
                <a:cs typeface="Calibri"/>
                <a:sym typeface="Calibri"/>
              </a:defRPr>
            </a:lvl1pPr>
            <a:lvl2pPr lvl="1" marR="0" rtl="0" algn="l">
              <a:lnSpc>
                <a:spcPct val="90000"/>
              </a:lnSpc>
              <a:spcBef>
                <a:spcPts val="200"/>
              </a:spcBef>
              <a:spcAft>
                <a:spcPts val="0"/>
              </a:spcAft>
              <a:buClr>
                <a:schemeClr val="accent1"/>
              </a:buClr>
              <a:buSzPts val="2800"/>
              <a:buFont typeface="Calibri"/>
              <a:buNone/>
              <a:defRPr b="0" i="0" sz="2800" u="none" cap="none" strike="noStrike">
                <a:solidFill>
                  <a:srgbClr val="3F3F3F"/>
                </a:solidFill>
                <a:latin typeface="Calibri"/>
                <a:ea typeface="Calibri"/>
                <a:cs typeface="Calibri"/>
                <a:sym typeface="Calibri"/>
              </a:defRPr>
            </a:lvl2pPr>
            <a:lvl3pPr lvl="2" marR="0" rtl="0" algn="l">
              <a:lnSpc>
                <a:spcPct val="90000"/>
              </a:lnSpc>
              <a:spcBef>
                <a:spcPts val="400"/>
              </a:spcBef>
              <a:spcAft>
                <a:spcPts val="0"/>
              </a:spcAft>
              <a:buClr>
                <a:schemeClr val="accent1"/>
              </a:buClr>
              <a:buSzPts val="2400"/>
              <a:buFont typeface="Calibri"/>
              <a:buNone/>
              <a:defRPr b="0" i="0" sz="2400" u="none" cap="none" strike="noStrike">
                <a:solidFill>
                  <a:srgbClr val="3F3F3F"/>
                </a:solidFill>
                <a:latin typeface="Calibri"/>
                <a:ea typeface="Calibri"/>
                <a:cs typeface="Calibri"/>
                <a:sym typeface="Calibri"/>
              </a:defRPr>
            </a:lvl3pPr>
            <a:lvl4pPr lvl="3"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4pPr>
            <a:lvl5pPr lvl="4"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5pPr>
            <a:lvl6pPr lvl="5"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6pPr>
            <a:lvl7pPr lvl="6"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7pPr>
            <a:lvl8pPr lvl="7"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8pPr>
            <a:lvl9pPr lvl="8" marR="0" rtl="0" algn="l">
              <a:lnSpc>
                <a:spcPct val="90000"/>
              </a:lnSpc>
              <a:spcBef>
                <a:spcPts val="400"/>
              </a:spcBef>
              <a:spcAft>
                <a:spcPts val="400"/>
              </a:spcAft>
              <a:buClr>
                <a:schemeClr val="accent1"/>
              </a:buClr>
              <a:buSzPts val="2000"/>
              <a:buFont typeface="Calibri"/>
              <a:buNone/>
              <a:defRPr b="0" i="0" sz="2000" u="none" cap="none" strike="noStrike">
                <a:solidFill>
                  <a:srgbClr val="3F3F3F"/>
                </a:solidFill>
                <a:latin typeface="Calibri"/>
                <a:ea typeface="Calibri"/>
                <a:cs typeface="Calibri"/>
                <a:sym typeface="Calibri"/>
              </a:defRPr>
            </a:lvl9pPr>
          </a:lstStyle>
          <a:p/>
        </p:txBody>
      </p:sp>
      <p:sp>
        <p:nvSpPr>
          <p:cNvPr id="87" name="Google Shape;87;p29"/>
          <p:cNvSpPr txBox="1"/>
          <p:nvPr>
            <p:ph idx="1" type="body"/>
          </p:nvPr>
        </p:nvSpPr>
        <p:spPr>
          <a:xfrm>
            <a:off x="1097280" y="5907023"/>
            <a:ext cx="10113264" cy="594360"/>
          </a:xfrm>
          <a:prstGeom prst="rect">
            <a:avLst/>
          </a:prstGeom>
          <a:noFill/>
          <a:ln>
            <a:noFill/>
          </a:ln>
        </p:spPr>
        <p:txBody>
          <a:bodyPr anchorCtr="0" anchor="t" bIns="0" lIns="91425" spcFirstLastPara="1" rIns="91425" wrap="square" tIns="0">
            <a:normAutofit/>
          </a:bodyPr>
          <a:lstStyle>
            <a:lvl1pPr indent="-228600" lvl="0" marL="457200" algn="l">
              <a:lnSpc>
                <a:spcPct val="90000"/>
              </a:lnSpc>
              <a:spcBef>
                <a:spcPts val="0"/>
              </a:spcBef>
              <a:spcAft>
                <a:spcPts val="0"/>
              </a:spcAft>
              <a:buSzPts val="1500"/>
              <a:buNone/>
              <a:defRPr sz="1500">
                <a:solidFill>
                  <a:srgbClr val="FFFFFF"/>
                </a:solidFill>
              </a:defRPr>
            </a:lvl1pPr>
            <a:lvl2pPr indent="-228600" lvl="1" marL="914400" algn="l">
              <a:lnSpc>
                <a:spcPct val="90000"/>
              </a:lnSpc>
              <a:spcBef>
                <a:spcPts val="6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88" name="Google Shape;88;p29"/>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29"/>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1" name="Shape 91"/>
        <p:cNvGrpSpPr/>
        <p:nvPr/>
      </p:nvGrpSpPr>
      <p:grpSpPr>
        <a:xfrm>
          <a:off x="0" y="0"/>
          <a:ext cx="0" cy="0"/>
          <a:chOff x="0" y="0"/>
          <a:chExt cx="0" cy="0"/>
        </a:xfrm>
      </p:grpSpPr>
      <p:sp>
        <p:nvSpPr>
          <p:cNvPr id="92" name="Google Shape;92;p3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30"/>
          <p:cNvSpPr txBox="1"/>
          <p:nvPr>
            <p:ph idx="1" type="body"/>
          </p:nvPr>
        </p:nvSpPr>
        <p:spPr>
          <a:xfrm rot="5400000">
            <a:off x="4114800" y="-1171786"/>
            <a:ext cx="4023360" cy="100584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4" name="Google Shape;94;p3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3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3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97" name="Shape 97"/>
        <p:cNvGrpSpPr/>
        <p:nvPr/>
      </p:nvGrpSpPr>
      <p:grpSpPr>
        <a:xfrm>
          <a:off x="0" y="0"/>
          <a:ext cx="0" cy="0"/>
          <a:chOff x="0" y="0"/>
          <a:chExt cx="0" cy="0"/>
        </a:xfrm>
      </p:grpSpPr>
      <p:sp>
        <p:nvSpPr>
          <p:cNvPr id="98" name="Google Shape;98;p31"/>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1"/>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31"/>
          <p:cNvSpPr txBox="1"/>
          <p:nvPr>
            <p:ph type="title"/>
          </p:nvPr>
        </p:nvSpPr>
        <p:spPr>
          <a:xfrm rot="5400000">
            <a:off x="7160640" y="1979039"/>
            <a:ext cx="5757421" cy="26289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 name="Google Shape;101;p31"/>
          <p:cNvSpPr txBox="1"/>
          <p:nvPr>
            <p:ph idx="1" type="body"/>
          </p:nvPr>
        </p:nvSpPr>
        <p:spPr>
          <a:xfrm rot="5400000">
            <a:off x="1826639" y="-573661"/>
            <a:ext cx="5757422" cy="77343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2" name="Google Shape;102;p3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3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3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w/ Banner">
  <p:cSld name="1_Title and Content w/ Banner">
    <p:spTree>
      <p:nvGrpSpPr>
        <p:cNvPr id="27" name="Shape 27"/>
        <p:cNvGrpSpPr/>
        <p:nvPr/>
      </p:nvGrpSpPr>
      <p:grpSpPr>
        <a:xfrm>
          <a:off x="0" y="0"/>
          <a:ext cx="0" cy="0"/>
          <a:chOff x="0" y="0"/>
          <a:chExt cx="0" cy="0"/>
        </a:xfrm>
      </p:grpSpPr>
      <p:sp>
        <p:nvSpPr>
          <p:cNvPr id="28" name="Google Shape;28;p21"/>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1"/>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17500" lvl="3" marL="1828800" algn="l">
              <a:lnSpc>
                <a:spcPct val="90000"/>
              </a:lnSpc>
              <a:spcBef>
                <a:spcPts val="400"/>
              </a:spcBef>
              <a:spcAft>
                <a:spcPts val="0"/>
              </a:spcAft>
              <a:buSzPts val="1400"/>
              <a:buFont typeface="Arial"/>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0" name="Google Shape;30;p2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050" u="none" cap="none" strike="noStrike">
                <a:solidFill>
                  <a:srgbClr val="FFFFFF"/>
                </a:solidFill>
                <a:latin typeface="Calibri"/>
                <a:ea typeface="Calibri"/>
                <a:cs typeface="Calibri"/>
                <a:sym typeface="Calibri"/>
              </a:defRPr>
            </a:lvl1pPr>
            <a:lvl2pPr indent="0" lvl="1" marL="0" marR="0" algn="r">
              <a:spcBef>
                <a:spcPts val="0"/>
              </a:spcBef>
              <a:buNone/>
              <a:defRPr b="0" i="0" sz="1050" u="none" cap="none" strike="noStrike">
                <a:solidFill>
                  <a:srgbClr val="FFFFFF"/>
                </a:solidFill>
                <a:latin typeface="Calibri"/>
                <a:ea typeface="Calibri"/>
                <a:cs typeface="Calibri"/>
                <a:sym typeface="Calibri"/>
              </a:defRPr>
            </a:lvl2pPr>
            <a:lvl3pPr indent="0" lvl="2" marL="0" marR="0" algn="r">
              <a:spcBef>
                <a:spcPts val="0"/>
              </a:spcBef>
              <a:buNone/>
              <a:defRPr b="0" i="0" sz="1050" u="none" cap="none" strike="noStrike">
                <a:solidFill>
                  <a:srgbClr val="FFFFFF"/>
                </a:solidFill>
                <a:latin typeface="Calibri"/>
                <a:ea typeface="Calibri"/>
                <a:cs typeface="Calibri"/>
                <a:sym typeface="Calibri"/>
              </a:defRPr>
            </a:lvl3pPr>
            <a:lvl4pPr indent="0" lvl="3" marL="0" marR="0" algn="r">
              <a:spcBef>
                <a:spcPts val="0"/>
              </a:spcBef>
              <a:buNone/>
              <a:defRPr b="0" i="0" sz="1050" u="none" cap="none" strike="noStrike">
                <a:solidFill>
                  <a:srgbClr val="FFFFFF"/>
                </a:solidFill>
                <a:latin typeface="Calibri"/>
                <a:ea typeface="Calibri"/>
                <a:cs typeface="Calibri"/>
                <a:sym typeface="Calibri"/>
              </a:defRPr>
            </a:lvl4pPr>
            <a:lvl5pPr indent="0" lvl="4" marL="0" marR="0" algn="r">
              <a:spcBef>
                <a:spcPts val="0"/>
              </a:spcBef>
              <a:buNone/>
              <a:defRPr b="0" i="0" sz="1050" u="none" cap="none" strike="noStrike">
                <a:solidFill>
                  <a:srgbClr val="FFFFFF"/>
                </a:solidFill>
                <a:latin typeface="Calibri"/>
                <a:ea typeface="Calibri"/>
                <a:cs typeface="Calibri"/>
                <a:sym typeface="Calibri"/>
              </a:defRPr>
            </a:lvl5pPr>
            <a:lvl6pPr indent="0" lvl="5" marL="0" marR="0" algn="r">
              <a:spcBef>
                <a:spcPts val="0"/>
              </a:spcBef>
              <a:buNone/>
              <a:defRPr b="0" i="0" sz="1050" u="none" cap="none" strike="noStrike">
                <a:solidFill>
                  <a:srgbClr val="FFFFFF"/>
                </a:solidFill>
                <a:latin typeface="Calibri"/>
                <a:ea typeface="Calibri"/>
                <a:cs typeface="Calibri"/>
                <a:sym typeface="Calibri"/>
              </a:defRPr>
            </a:lvl6pPr>
            <a:lvl7pPr indent="0" lvl="6" marL="0" marR="0" algn="r">
              <a:spcBef>
                <a:spcPts val="0"/>
              </a:spcBef>
              <a:buNone/>
              <a:defRPr b="0" i="0" sz="1050" u="none" cap="none" strike="noStrike">
                <a:solidFill>
                  <a:srgbClr val="FFFFFF"/>
                </a:solidFill>
                <a:latin typeface="Calibri"/>
                <a:ea typeface="Calibri"/>
                <a:cs typeface="Calibri"/>
                <a:sym typeface="Calibri"/>
              </a:defRPr>
            </a:lvl7pPr>
            <a:lvl8pPr indent="0" lvl="7" marL="0" marR="0" algn="r">
              <a:spcBef>
                <a:spcPts val="0"/>
              </a:spcBef>
              <a:buNone/>
              <a:defRPr b="0" i="0" sz="1050" u="none" cap="none" strike="noStrike">
                <a:solidFill>
                  <a:srgbClr val="FFFFFF"/>
                </a:solidFill>
                <a:latin typeface="Calibri"/>
                <a:ea typeface="Calibri"/>
                <a:cs typeface="Calibri"/>
                <a:sym typeface="Calibri"/>
              </a:defRPr>
            </a:lvl8pPr>
            <a:lvl9pPr indent="0" lvl="8" marL="0" marR="0" algn="r">
              <a:spcBef>
                <a:spcPts val="0"/>
              </a:spcBef>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1" name="Shape 31"/>
        <p:cNvGrpSpPr/>
        <p:nvPr/>
      </p:nvGrpSpPr>
      <p:grpSpPr>
        <a:xfrm>
          <a:off x="0" y="0"/>
          <a:ext cx="0" cy="0"/>
          <a:chOff x="0" y="0"/>
          <a:chExt cx="0" cy="0"/>
        </a:xfrm>
      </p:grpSpPr>
      <p:sp>
        <p:nvSpPr>
          <p:cNvPr id="32" name="Google Shape;32;p2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4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2"/>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4" name="Google Shape;34;p2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3"/>
          <p:cNvSpPr txBox="1"/>
          <p:nvPr>
            <p:ph idx="1" type="body"/>
          </p:nvPr>
        </p:nvSpPr>
        <p:spPr>
          <a:xfrm>
            <a:off x="1097279" y="1845734"/>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0" name="Google Shape;40;p23"/>
          <p:cNvSpPr txBox="1"/>
          <p:nvPr>
            <p:ph idx="2" type="body"/>
          </p:nvPr>
        </p:nvSpPr>
        <p:spPr>
          <a:xfrm>
            <a:off x="6217920" y="1845735"/>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1" name="Google Shape;41;p2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1"/>
        </a:solidFill>
      </p:bgPr>
    </p:bg>
    <p:spTree>
      <p:nvGrpSpPr>
        <p:cNvPr id="44" name="Shape 44"/>
        <p:cNvGrpSpPr/>
        <p:nvPr/>
      </p:nvGrpSpPr>
      <p:grpSpPr>
        <a:xfrm>
          <a:off x="0" y="0"/>
          <a:ext cx="0" cy="0"/>
          <a:chOff x="0" y="0"/>
          <a:chExt cx="0" cy="0"/>
        </a:xfrm>
      </p:grpSpPr>
      <p:sp>
        <p:nvSpPr>
          <p:cNvPr id="45" name="Google Shape;45;p24"/>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4"/>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4"/>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24"/>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49" name="Google Shape;49;p2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4"/>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52" name="Google Shape;52;p24"/>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3" name="Shape 53"/>
        <p:cNvGrpSpPr/>
        <p:nvPr/>
      </p:nvGrpSpPr>
      <p:grpSpPr>
        <a:xfrm>
          <a:off x="0" y="0"/>
          <a:ext cx="0" cy="0"/>
          <a:chOff x="0" y="0"/>
          <a:chExt cx="0" cy="0"/>
        </a:xfrm>
      </p:grpSpPr>
      <p:sp>
        <p:nvSpPr>
          <p:cNvPr id="54" name="Google Shape;54;p2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5"/>
          <p:cNvSpPr txBox="1"/>
          <p:nvPr>
            <p:ph idx="1" type="body"/>
          </p:nvPr>
        </p:nvSpPr>
        <p:spPr>
          <a:xfrm>
            <a:off x="109728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56" name="Google Shape;56;p25"/>
          <p:cNvSpPr txBox="1"/>
          <p:nvPr>
            <p:ph idx="2" type="body"/>
          </p:nvPr>
        </p:nvSpPr>
        <p:spPr>
          <a:xfrm>
            <a:off x="109728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7" name="Google Shape;57;p25"/>
          <p:cNvSpPr txBox="1"/>
          <p:nvPr>
            <p:ph idx="3" type="body"/>
          </p:nvPr>
        </p:nvSpPr>
        <p:spPr>
          <a:xfrm>
            <a:off x="621792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58" name="Google Shape;58;p25"/>
          <p:cNvSpPr txBox="1"/>
          <p:nvPr>
            <p:ph idx="4" type="body"/>
          </p:nvPr>
        </p:nvSpPr>
        <p:spPr>
          <a:xfrm>
            <a:off x="621792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9" name="Google Shape;59;p2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2" name="Shape 62"/>
        <p:cNvGrpSpPr/>
        <p:nvPr/>
      </p:nvGrpSpPr>
      <p:grpSpPr>
        <a:xfrm>
          <a:off x="0" y="0"/>
          <a:ext cx="0" cy="0"/>
          <a:chOff x="0" y="0"/>
          <a:chExt cx="0" cy="0"/>
        </a:xfrm>
      </p:grpSpPr>
      <p:sp>
        <p:nvSpPr>
          <p:cNvPr id="63" name="Google Shape;63;p26"/>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26"/>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6"/>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67" name="Shape 67"/>
        <p:cNvGrpSpPr/>
        <p:nvPr/>
      </p:nvGrpSpPr>
      <p:grpSpPr>
        <a:xfrm>
          <a:off x="0" y="0"/>
          <a:ext cx="0" cy="0"/>
          <a:chOff x="0" y="0"/>
          <a:chExt cx="0" cy="0"/>
        </a:xfrm>
      </p:grpSpPr>
      <p:sp>
        <p:nvSpPr>
          <p:cNvPr id="68" name="Google Shape;68;p27"/>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7"/>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73" name="Shape 73"/>
        <p:cNvGrpSpPr/>
        <p:nvPr/>
      </p:nvGrpSpPr>
      <p:grpSpPr>
        <a:xfrm>
          <a:off x="0" y="0"/>
          <a:ext cx="0" cy="0"/>
          <a:chOff x="0" y="0"/>
          <a:chExt cx="0" cy="0"/>
        </a:xfrm>
      </p:grpSpPr>
      <p:sp>
        <p:nvSpPr>
          <p:cNvPr id="74" name="Google Shape;74;p28"/>
          <p:cNvSpPr/>
          <p:nvPr/>
        </p:nvSpPr>
        <p:spPr>
          <a:xfrm>
            <a:off x="16" y="0"/>
            <a:ext cx="4050791"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8"/>
          <p:cNvSpPr/>
          <p:nvPr/>
        </p:nvSpPr>
        <p:spPr>
          <a:xfrm>
            <a:off x="4040071"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8"/>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28"/>
          <p:cNvSpPr txBox="1"/>
          <p:nvPr>
            <p:ph idx="1" type="body"/>
          </p:nvPr>
        </p:nvSpPr>
        <p:spPr>
          <a:xfrm>
            <a:off x="4800600" y="731520"/>
            <a:ext cx="649224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8" name="Google Shape;78;p28"/>
          <p:cNvSpPr txBox="1"/>
          <p:nvPr>
            <p:ph idx="2" type="body"/>
          </p:nvPr>
        </p:nvSpPr>
        <p:spPr>
          <a:xfrm>
            <a:off x="457200" y="2926080"/>
            <a:ext cx="3200400" cy="33791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79" name="Google Shape;79;p28"/>
          <p:cNvSpPr txBox="1"/>
          <p:nvPr>
            <p:ph idx="10" type="dt"/>
          </p:nvPr>
        </p:nvSpPr>
        <p:spPr>
          <a:xfrm>
            <a:off x="465512" y="6459785"/>
            <a:ext cx="261851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8"/>
          <p:cNvSpPr txBox="1"/>
          <p:nvPr>
            <p:ph idx="11" type="ftr"/>
          </p:nvPr>
        </p:nvSpPr>
        <p:spPr>
          <a:xfrm>
            <a:off x="4800600" y="6459785"/>
            <a:ext cx="4648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50">
                <a:solidFill>
                  <a:schemeClr val="dk2"/>
                </a:solidFill>
                <a:latin typeface="Calibri"/>
                <a:ea typeface="Calibri"/>
                <a:cs typeface="Calibri"/>
                <a:sym typeface="Calibri"/>
              </a:defRPr>
            </a:lvl1pPr>
            <a:lvl2pPr indent="0" lvl="1" marL="0" algn="r">
              <a:spcBef>
                <a:spcPts val="0"/>
              </a:spcBef>
              <a:buNone/>
              <a:defRPr sz="1050">
                <a:solidFill>
                  <a:schemeClr val="dk2"/>
                </a:solidFill>
                <a:latin typeface="Calibri"/>
                <a:ea typeface="Calibri"/>
                <a:cs typeface="Calibri"/>
                <a:sym typeface="Calibri"/>
              </a:defRPr>
            </a:lvl2pPr>
            <a:lvl3pPr indent="0" lvl="2" marL="0" algn="r">
              <a:spcBef>
                <a:spcPts val="0"/>
              </a:spcBef>
              <a:buNone/>
              <a:defRPr sz="1050">
                <a:solidFill>
                  <a:schemeClr val="dk2"/>
                </a:solidFill>
                <a:latin typeface="Calibri"/>
                <a:ea typeface="Calibri"/>
                <a:cs typeface="Calibri"/>
                <a:sym typeface="Calibri"/>
              </a:defRPr>
            </a:lvl3pPr>
            <a:lvl4pPr indent="0" lvl="3" marL="0" algn="r">
              <a:spcBef>
                <a:spcPts val="0"/>
              </a:spcBef>
              <a:buNone/>
              <a:defRPr sz="1050">
                <a:solidFill>
                  <a:schemeClr val="dk2"/>
                </a:solidFill>
                <a:latin typeface="Calibri"/>
                <a:ea typeface="Calibri"/>
                <a:cs typeface="Calibri"/>
                <a:sym typeface="Calibri"/>
              </a:defRPr>
            </a:lvl4pPr>
            <a:lvl5pPr indent="0" lvl="4" marL="0" algn="r">
              <a:spcBef>
                <a:spcPts val="0"/>
              </a:spcBef>
              <a:buNone/>
              <a:defRPr sz="1050">
                <a:solidFill>
                  <a:schemeClr val="dk2"/>
                </a:solidFill>
                <a:latin typeface="Calibri"/>
                <a:ea typeface="Calibri"/>
                <a:cs typeface="Calibri"/>
                <a:sym typeface="Calibri"/>
              </a:defRPr>
            </a:lvl5pPr>
            <a:lvl6pPr indent="0" lvl="5" marL="0" algn="r">
              <a:spcBef>
                <a:spcPts val="0"/>
              </a:spcBef>
              <a:buNone/>
              <a:defRPr sz="1050">
                <a:solidFill>
                  <a:schemeClr val="dk2"/>
                </a:solidFill>
                <a:latin typeface="Calibri"/>
                <a:ea typeface="Calibri"/>
                <a:cs typeface="Calibri"/>
                <a:sym typeface="Calibri"/>
              </a:defRPr>
            </a:lvl6pPr>
            <a:lvl7pPr indent="0" lvl="6" marL="0" algn="r">
              <a:spcBef>
                <a:spcPts val="0"/>
              </a:spcBef>
              <a:buNone/>
              <a:defRPr sz="1050">
                <a:solidFill>
                  <a:schemeClr val="dk2"/>
                </a:solidFill>
                <a:latin typeface="Calibri"/>
                <a:ea typeface="Calibri"/>
                <a:cs typeface="Calibri"/>
                <a:sym typeface="Calibri"/>
              </a:defRPr>
            </a:lvl7pPr>
            <a:lvl8pPr indent="0" lvl="7" marL="0" algn="r">
              <a:spcBef>
                <a:spcPts val="0"/>
              </a:spcBef>
              <a:buNone/>
              <a:defRPr sz="1050">
                <a:solidFill>
                  <a:schemeClr val="dk2"/>
                </a:solidFill>
                <a:latin typeface="Calibri"/>
                <a:ea typeface="Calibri"/>
                <a:cs typeface="Calibri"/>
                <a:sym typeface="Calibri"/>
              </a:defRPr>
            </a:lvl8pPr>
            <a:lvl9pPr indent="0" lvl="8" marL="0" algn="r">
              <a:spcBef>
                <a:spcPts val="0"/>
              </a:spcBef>
              <a:buNone/>
              <a:defRPr sz="1050">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9"/>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9"/>
          <p:cNvSpPr/>
          <p:nvPr/>
        </p:nvSpPr>
        <p:spPr>
          <a:xfrm>
            <a:off x="0" y="6334316"/>
            <a:ext cx="12192000" cy="659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19"/>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4" name="Google Shape;14;p19"/>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19"/>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1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rgbClr val="FFFFFF"/>
                </a:solidFill>
                <a:latin typeface="Calibri"/>
                <a:ea typeface="Calibri"/>
                <a:cs typeface="Calibri"/>
                <a:sym typeface="Calibri"/>
              </a:defRPr>
            </a:lvl1pPr>
            <a:lvl2pPr indent="0" lvl="1" marL="0" marR="0" rtl="0" algn="r">
              <a:spcBef>
                <a:spcPts val="0"/>
              </a:spcBef>
              <a:buNone/>
              <a:defRPr b="0" i="0" sz="1050" u="none" cap="none" strike="noStrike">
                <a:solidFill>
                  <a:srgbClr val="FFFFFF"/>
                </a:solidFill>
                <a:latin typeface="Calibri"/>
                <a:ea typeface="Calibri"/>
                <a:cs typeface="Calibri"/>
                <a:sym typeface="Calibri"/>
              </a:defRPr>
            </a:lvl2pPr>
            <a:lvl3pPr indent="0" lvl="2" marL="0" marR="0" rtl="0" algn="r">
              <a:spcBef>
                <a:spcPts val="0"/>
              </a:spcBef>
              <a:buNone/>
              <a:defRPr b="0" i="0" sz="1050" u="none" cap="none" strike="noStrike">
                <a:solidFill>
                  <a:srgbClr val="FFFFFF"/>
                </a:solidFill>
                <a:latin typeface="Calibri"/>
                <a:ea typeface="Calibri"/>
                <a:cs typeface="Calibri"/>
                <a:sym typeface="Calibri"/>
              </a:defRPr>
            </a:lvl3pPr>
            <a:lvl4pPr indent="0" lvl="3" marL="0" marR="0" rtl="0" algn="r">
              <a:spcBef>
                <a:spcPts val="0"/>
              </a:spcBef>
              <a:buNone/>
              <a:defRPr b="0" i="0" sz="1050" u="none" cap="none" strike="noStrike">
                <a:solidFill>
                  <a:srgbClr val="FFFFFF"/>
                </a:solidFill>
                <a:latin typeface="Calibri"/>
                <a:ea typeface="Calibri"/>
                <a:cs typeface="Calibri"/>
                <a:sym typeface="Calibri"/>
              </a:defRPr>
            </a:lvl4pPr>
            <a:lvl5pPr indent="0" lvl="4" marL="0" marR="0" rtl="0" algn="r">
              <a:spcBef>
                <a:spcPts val="0"/>
              </a:spcBef>
              <a:buNone/>
              <a:defRPr b="0" i="0" sz="1050" u="none" cap="none" strike="noStrike">
                <a:solidFill>
                  <a:srgbClr val="FFFFFF"/>
                </a:solidFill>
                <a:latin typeface="Calibri"/>
                <a:ea typeface="Calibri"/>
                <a:cs typeface="Calibri"/>
                <a:sym typeface="Calibri"/>
              </a:defRPr>
            </a:lvl5pPr>
            <a:lvl6pPr indent="0" lvl="5" marL="0" marR="0" rtl="0" algn="r">
              <a:spcBef>
                <a:spcPts val="0"/>
              </a:spcBef>
              <a:buNone/>
              <a:defRPr b="0" i="0" sz="1050" u="none" cap="none" strike="noStrike">
                <a:solidFill>
                  <a:srgbClr val="FFFFFF"/>
                </a:solidFill>
                <a:latin typeface="Calibri"/>
                <a:ea typeface="Calibri"/>
                <a:cs typeface="Calibri"/>
                <a:sym typeface="Calibri"/>
              </a:defRPr>
            </a:lvl6pPr>
            <a:lvl7pPr indent="0" lvl="6" marL="0" marR="0" rtl="0" algn="r">
              <a:spcBef>
                <a:spcPts val="0"/>
              </a:spcBef>
              <a:buNone/>
              <a:defRPr b="0" i="0" sz="1050" u="none" cap="none" strike="noStrike">
                <a:solidFill>
                  <a:srgbClr val="FFFFFF"/>
                </a:solidFill>
                <a:latin typeface="Calibri"/>
                <a:ea typeface="Calibri"/>
                <a:cs typeface="Calibri"/>
                <a:sym typeface="Calibri"/>
              </a:defRPr>
            </a:lvl7pPr>
            <a:lvl8pPr indent="0" lvl="7" marL="0" marR="0" rtl="0" algn="r">
              <a:spcBef>
                <a:spcPts val="0"/>
              </a:spcBef>
              <a:buNone/>
              <a:defRPr b="0" i="0" sz="1050" u="none" cap="none" strike="noStrike">
                <a:solidFill>
                  <a:srgbClr val="FFFFFF"/>
                </a:solidFill>
                <a:latin typeface="Calibri"/>
                <a:ea typeface="Calibri"/>
                <a:cs typeface="Calibri"/>
                <a:sym typeface="Calibri"/>
              </a:defRPr>
            </a:lvl8pPr>
            <a:lvl9pPr indent="0" lvl="8" marL="0" marR="0" rtl="0" algn="r">
              <a:spcBef>
                <a:spcPts val="0"/>
              </a:spcBef>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17" name="Google Shape;17;p19"/>
          <p:cNvCxnSpPr/>
          <p:nvPr/>
        </p:nvCxnSpPr>
        <p:spPr>
          <a:xfrm>
            <a:off x="1193532" y="1737845"/>
            <a:ext cx="9966960" cy="0"/>
          </a:xfrm>
          <a:prstGeom prst="straightConnector1">
            <a:avLst/>
          </a:prstGeom>
          <a:noFill/>
          <a:ln cap="flat" cmpd="sng" w="9525">
            <a:solidFill>
              <a:srgbClr val="7F7F7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13.png"/><Relationship Id="rId5"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1.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6.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7.jpg"/><Relationship Id="rId4" Type="http://schemas.openxmlformats.org/officeDocument/2006/relationships/image" Target="../media/image18.jpg"/><Relationship Id="rId5" Type="http://schemas.openxmlformats.org/officeDocument/2006/relationships/image" Target="../media/image3.jpg"/><Relationship Id="rId6"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62626"/>
              </a:buClr>
              <a:buSzPts val="8000"/>
              <a:buFont typeface="Calibri"/>
              <a:buNone/>
            </a:pPr>
            <a:r>
              <a:rPr lang="en-US"/>
              <a:t>CubeSat Mounting Fixture</a:t>
            </a:r>
            <a:endParaRPr/>
          </a:p>
        </p:txBody>
      </p:sp>
      <p:sp>
        <p:nvSpPr>
          <p:cNvPr id="110" name="Google Shape;110;p1"/>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SzPts val="1500"/>
              <a:buNone/>
            </a:pPr>
            <a:r>
              <a:rPr b="1" lang="en-US" sz="1500">
                <a:solidFill>
                  <a:srgbClr val="002060"/>
                </a:solidFill>
              </a:rPr>
              <a:t>NORTHERN ARIZONA SENIOR DESIGN TEAM:</a:t>
            </a:r>
            <a:endParaRPr sz="1500"/>
          </a:p>
          <a:p>
            <a:pPr indent="-285750" lvl="0" marL="285750" rtl="0" algn="l">
              <a:lnSpc>
                <a:spcPct val="80000"/>
              </a:lnSpc>
              <a:spcBef>
                <a:spcPts val="200"/>
              </a:spcBef>
              <a:spcAft>
                <a:spcPts val="0"/>
              </a:spcAft>
              <a:buSzPts val="1500"/>
              <a:buFont typeface="Arial"/>
              <a:buChar char="•"/>
            </a:pPr>
            <a:r>
              <a:rPr b="1" lang="en-US" sz="1500">
                <a:solidFill>
                  <a:srgbClr val="002060"/>
                </a:solidFill>
              </a:rPr>
              <a:t>RICHARD CAMPOS – PROJECT MANAGER</a:t>
            </a:r>
            <a:endParaRPr sz="1500"/>
          </a:p>
          <a:p>
            <a:pPr indent="-285750" lvl="0" marL="285750" rtl="0" algn="l">
              <a:lnSpc>
                <a:spcPct val="80000"/>
              </a:lnSpc>
              <a:spcBef>
                <a:spcPts val="200"/>
              </a:spcBef>
              <a:spcAft>
                <a:spcPts val="0"/>
              </a:spcAft>
              <a:buSzPts val="1500"/>
              <a:buFont typeface="Arial"/>
              <a:buChar char="•"/>
            </a:pPr>
            <a:r>
              <a:rPr b="1" lang="en-US" sz="1500">
                <a:solidFill>
                  <a:srgbClr val="002060"/>
                </a:solidFill>
              </a:rPr>
              <a:t>JACQUELINE FONSECA – WEBSITE DESIGNER</a:t>
            </a:r>
            <a:endParaRPr sz="1500"/>
          </a:p>
          <a:p>
            <a:pPr indent="-285750" lvl="0" marL="285750" rtl="0" algn="l">
              <a:lnSpc>
                <a:spcPct val="80000"/>
              </a:lnSpc>
              <a:spcBef>
                <a:spcPts val="200"/>
              </a:spcBef>
              <a:spcAft>
                <a:spcPts val="0"/>
              </a:spcAft>
              <a:buSzPts val="1500"/>
              <a:buFont typeface="Arial"/>
              <a:buChar char="•"/>
            </a:pPr>
            <a:r>
              <a:rPr b="1" lang="en-US" sz="1500">
                <a:solidFill>
                  <a:srgbClr val="002060"/>
                </a:solidFill>
              </a:rPr>
              <a:t>ZACKARY RETZLAFF – CLIENT CONTACT</a:t>
            </a:r>
            <a:endParaRPr sz="1500"/>
          </a:p>
          <a:p>
            <a:pPr indent="-285750" lvl="0" marL="285750" rtl="0" algn="l">
              <a:lnSpc>
                <a:spcPct val="80000"/>
              </a:lnSpc>
              <a:spcBef>
                <a:spcPts val="200"/>
              </a:spcBef>
              <a:spcAft>
                <a:spcPts val="0"/>
              </a:spcAft>
              <a:buSzPts val="1500"/>
              <a:buFont typeface="Arial"/>
              <a:buChar char="•"/>
            </a:pPr>
            <a:r>
              <a:rPr b="1" lang="en-US" sz="1500">
                <a:solidFill>
                  <a:srgbClr val="002060"/>
                </a:solidFill>
              </a:rPr>
              <a:t>JACOB BELIN – BUDGET LIAISON</a:t>
            </a:r>
            <a:endParaRPr sz="1500"/>
          </a:p>
        </p:txBody>
      </p:sp>
      <p:sp>
        <p:nvSpPr>
          <p:cNvPr id="111" name="Google Shape;111;p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Richard, 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Pneumatic: Current Prototype</a:t>
            </a:r>
            <a:endParaRPr/>
          </a:p>
        </p:txBody>
      </p:sp>
      <p:pic>
        <p:nvPicPr>
          <p:cNvPr descr="A picture containing indoor, sitting, table, computer&#10;&#10;Description automatically generated" id="190" name="Google Shape;190;p10"/>
          <p:cNvPicPr preferRelativeResize="0"/>
          <p:nvPr>
            <p:ph idx="1" type="body"/>
          </p:nvPr>
        </p:nvPicPr>
        <p:blipFill rotWithShape="1">
          <a:blip r:embed="rId3">
            <a:alphaModFix/>
          </a:blip>
          <a:srcRect b="14871" l="31564" r="31563" t="15517"/>
          <a:stretch/>
        </p:blipFill>
        <p:spPr>
          <a:xfrm rot="-5400000">
            <a:off x="4042591" y="1431976"/>
            <a:ext cx="4186955" cy="5278884"/>
          </a:xfrm>
          <a:prstGeom prst="rect">
            <a:avLst/>
          </a:prstGeom>
          <a:noFill/>
          <a:ln>
            <a:noFill/>
          </a:ln>
        </p:spPr>
      </p:pic>
      <p:sp>
        <p:nvSpPr>
          <p:cNvPr id="191" name="Google Shape;191;p1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Jackie 10</a:t>
            </a:r>
            <a:endParaRPr/>
          </a:p>
        </p:txBody>
      </p:sp>
      <p:sp>
        <p:nvSpPr>
          <p:cNvPr id="192" name="Google Shape;192;p10"/>
          <p:cNvSpPr/>
          <p:nvPr/>
        </p:nvSpPr>
        <p:spPr>
          <a:xfrm>
            <a:off x="8553257" y="4005295"/>
            <a:ext cx="1351471" cy="603849"/>
          </a:xfrm>
          <a:prstGeom prst="leftArrow">
            <a:avLst>
              <a:gd fmla="val 50000" name="adj1"/>
              <a:gd fmla="val 50000" name="adj2"/>
            </a:avLst>
          </a:prstGeom>
          <a:solidFill>
            <a:schemeClr val="accent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Motor</a:t>
            </a:r>
            <a:endParaRPr sz="1800">
              <a:solidFill>
                <a:schemeClr val="lt1"/>
              </a:solidFill>
              <a:latin typeface="Calibri"/>
              <a:ea typeface="Calibri"/>
              <a:cs typeface="Calibri"/>
              <a:sym typeface="Calibri"/>
            </a:endParaRPr>
          </a:p>
        </p:txBody>
      </p:sp>
      <p:sp>
        <p:nvSpPr>
          <p:cNvPr id="193" name="Google Shape;193;p10"/>
          <p:cNvSpPr/>
          <p:nvPr/>
        </p:nvSpPr>
        <p:spPr>
          <a:xfrm>
            <a:off x="7417445" y="5299257"/>
            <a:ext cx="1351471" cy="603849"/>
          </a:xfrm>
          <a:prstGeom prst="leftArrow">
            <a:avLst>
              <a:gd fmla="val 50000" name="adj1"/>
              <a:gd fmla="val 50000" name="adj2"/>
            </a:avLst>
          </a:prstGeom>
          <a:solidFill>
            <a:schemeClr val="accent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Valve</a:t>
            </a:r>
            <a:endParaRPr sz="1800">
              <a:solidFill>
                <a:schemeClr val="lt1"/>
              </a:solidFill>
              <a:latin typeface="Calibri"/>
              <a:ea typeface="Calibri"/>
              <a:cs typeface="Calibri"/>
              <a:sym typeface="Calibri"/>
            </a:endParaRPr>
          </a:p>
        </p:txBody>
      </p:sp>
      <p:sp>
        <p:nvSpPr>
          <p:cNvPr id="194" name="Google Shape;194;p10"/>
          <p:cNvSpPr/>
          <p:nvPr/>
        </p:nvSpPr>
        <p:spPr>
          <a:xfrm>
            <a:off x="7417445" y="2222502"/>
            <a:ext cx="1351471" cy="603849"/>
          </a:xfrm>
          <a:prstGeom prst="leftArrow">
            <a:avLst>
              <a:gd fmla="val 50000" name="adj1"/>
              <a:gd fmla="val 50000" name="adj2"/>
            </a:avLst>
          </a:prstGeom>
          <a:solidFill>
            <a:schemeClr val="accent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Hosing</a:t>
            </a:r>
            <a:endParaRPr sz="1800">
              <a:solidFill>
                <a:schemeClr val="lt1"/>
              </a:solidFill>
              <a:latin typeface="Calibri"/>
              <a:ea typeface="Calibri"/>
              <a:cs typeface="Calibri"/>
              <a:sym typeface="Calibri"/>
            </a:endParaRPr>
          </a:p>
        </p:txBody>
      </p:sp>
      <p:sp>
        <p:nvSpPr>
          <p:cNvPr id="195" name="Google Shape;195;p10"/>
          <p:cNvSpPr/>
          <p:nvPr/>
        </p:nvSpPr>
        <p:spPr>
          <a:xfrm>
            <a:off x="2154433" y="3860622"/>
            <a:ext cx="1337093" cy="560716"/>
          </a:xfrm>
          <a:prstGeom prst="rightArrow">
            <a:avLst>
              <a:gd fmla="val 50000" name="adj1"/>
              <a:gd fmla="val 50000" name="adj2"/>
            </a:avLst>
          </a:prstGeom>
          <a:solidFill>
            <a:schemeClr val="accent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Arduino</a:t>
            </a:r>
            <a:endParaRPr sz="1800">
              <a:solidFill>
                <a:schemeClr val="lt1"/>
              </a:solidFill>
              <a:latin typeface="Calibri"/>
              <a:ea typeface="Calibri"/>
              <a:cs typeface="Calibri"/>
              <a:sym typeface="Calibri"/>
            </a:endParaRPr>
          </a:p>
        </p:txBody>
      </p:sp>
      <p:sp>
        <p:nvSpPr>
          <p:cNvPr id="196" name="Google Shape;196;p10"/>
          <p:cNvSpPr/>
          <p:nvPr/>
        </p:nvSpPr>
        <p:spPr>
          <a:xfrm rot="1380000">
            <a:off x="4986772" y="2796697"/>
            <a:ext cx="1337093" cy="488829"/>
          </a:xfrm>
          <a:prstGeom prst="rightArrow">
            <a:avLst>
              <a:gd fmla="val 50000" name="adj1"/>
              <a:gd fmla="val 50000" name="adj2"/>
            </a:avLst>
          </a:prstGeom>
          <a:solidFill>
            <a:schemeClr val="accent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Solenoid</a:t>
            </a:r>
            <a:endParaRPr sz="1800">
              <a:solidFill>
                <a:schemeClr val="lt1"/>
              </a:solidFill>
              <a:latin typeface="Calibri"/>
              <a:ea typeface="Calibri"/>
              <a:cs typeface="Calibri"/>
              <a:sym typeface="Calibri"/>
            </a:endParaRPr>
          </a:p>
        </p:txBody>
      </p:sp>
      <p:sp>
        <p:nvSpPr>
          <p:cNvPr id="197" name="Google Shape;197;p10"/>
          <p:cNvSpPr/>
          <p:nvPr/>
        </p:nvSpPr>
        <p:spPr>
          <a:xfrm>
            <a:off x="2065670" y="5298350"/>
            <a:ext cx="1943400" cy="560700"/>
          </a:xfrm>
          <a:prstGeom prst="rightArrow">
            <a:avLst>
              <a:gd fmla="val 50000" name="adj1"/>
              <a:gd fmla="val 50000" name="adj2"/>
            </a:avLst>
          </a:prstGeom>
          <a:solidFill>
            <a:schemeClr val="accent1"/>
          </a:solidFill>
          <a:ln cap="flat" cmpd="sng" w="15875">
            <a:solidFill>
              <a:srgbClr val="A65F0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Arduino Esplore</a:t>
            </a:r>
            <a:endParaRPr sz="18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1"/>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Subsystem: Counter-Weight</a:t>
            </a:r>
            <a:endParaRPr/>
          </a:p>
        </p:txBody>
      </p:sp>
      <p:sp>
        <p:nvSpPr>
          <p:cNvPr id="203" name="Google Shape;203;p11"/>
          <p:cNvSpPr txBox="1"/>
          <p:nvPr>
            <p:ph idx="1" type="body"/>
          </p:nvPr>
        </p:nvSpPr>
        <p:spPr>
          <a:xfrm>
            <a:off x="1199325" y="2790975"/>
            <a:ext cx="4603500" cy="3319200"/>
          </a:xfrm>
          <a:prstGeom prst="rect">
            <a:avLst/>
          </a:prstGeom>
          <a:noFill/>
          <a:ln>
            <a:noFill/>
          </a:ln>
        </p:spPr>
        <p:txBody>
          <a:bodyPr anchorCtr="0" anchor="t" bIns="45700" lIns="0" spcFirstLastPara="1" rIns="0" wrap="square" tIns="45700">
            <a:normAutofit/>
          </a:bodyPr>
          <a:lstStyle/>
          <a:p>
            <a:pPr indent="-342900" lvl="0" marL="457200" rtl="0" algn="l">
              <a:lnSpc>
                <a:spcPct val="90000"/>
              </a:lnSpc>
              <a:spcBef>
                <a:spcPts val="0"/>
              </a:spcBef>
              <a:spcAft>
                <a:spcPts val="0"/>
              </a:spcAft>
              <a:buSzPts val="1800"/>
              <a:buChar char="●"/>
            </a:pPr>
            <a:r>
              <a:rPr lang="en-US"/>
              <a:t>Assume max displacement for CubeSat CG (blue)</a:t>
            </a:r>
            <a:endParaRPr/>
          </a:p>
          <a:p>
            <a:pPr indent="-342900" lvl="0" marL="457200" rtl="0" algn="l">
              <a:lnSpc>
                <a:spcPct val="90000"/>
              </a:lnSpc>
              <a:spcBef>
                <a:spcPts val="0"/>
              </a:spcBef>
              <a:spcAft>
                <a:spcPts val="0"/>
              </a:spcAft>
              <a:buSzPts val="1800"/>
              <a:buChar char="●"/>
            </a:pPr>
            <a:r>
              <a:rPr lang="en-US"/>
              <a:t>Assume max counterweight travel distance is length of particular CubeSat edge</a:t>
            </a:r>
            <a:endParaRPr/>
          </a:p>
          <a:p>
            <a:pPr indent="-342900" lvl="0" marL="457200" rtl="0" algn="l">
              <a:lnSpc>
                <a:spcPct val="90000"/>
              </a:lnSpc>
              <a:spcBef>
                <a:spcPts val="0"/>
              </a:spcBef>
              <a:spcAft>
                <a:spcPts val="0"/>
              </a:spcAft>
              <a:buSzPts val="1800"/>
              <a:buChar char="●"/>
            </a:pPr>
            <a:r>
              <a:rPr lang="en-US"/>
              <a:t>From analysis, we assume symmetry of device negates all other moment components</a:t>
            </a:r>
            <a:endParaRPr/>
          </a:p>
          <a:p>
            <a:pPr indent="-342900" lvl="0" marL="457200" rtl="0" algn="l">
              <a:lnSpc>
                <a:spcPct val="90000"/>
              </a:lnSpc>
              <a:spcBef>
                <a:spcPts val="0"/>
              </a:spcBef>
              <a:spcAft>
                <a:spcPts val="0"/>
              </a:spcAft>
              <a:buSzPts val="1800"/>
              <a:buChar char="●"/>
            </a:pPr>
            <a:r>
              <a:rPr lang="en-US"/>
              <a:t>Counterweight mass - 5 lbf</a:t>
            </a:r>
            <a:endParaRPr/>
          </a:p>
          <a:p>
            <a:pPr indent="-342900" lvl="0" marL="457200" rtl="0" algn="l">
              <a:lnSpc>
                <a:spcPct val="90000"/>
              </a:lnSpc>
              <a:spcBef>
                <a:spcPts val="0"/>
              </a:spcBef>
              <a:spcAft>
                <a:spcPts val="0"/>
              </a:spcAft>
              <a:buSzPts val="1800"/>
              <a:buChar char="●"/>
            </a:pPr>
            <a:r>
              <a:rPr lang="en-US"/>
              <a:t>Lead Screw Length - equal to edge </a:t>
            </a:r>
            <a:endParaRPr/>
          </a:p>
        </p:txBody>
      </p:sp>
      <p:sp>
        <p:nvSpPr>
          <p:cNvPr id="204" name="Google Shape;204;p1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Jacob 11</a:t>
            </a:r>
            <a:endParaRPr/>
          </a:p>
        </p:txBody>
      </p:sp>
      <p:pic>
        <p:nvPicPr>
          <p:cNvPr id="205" name="Google Shape;205;p11"/>
          <p:cNvPicPr preferRelativeResize="0"/>
          <p:nvPr/>
        </p:nvPicPr>
        <p:blipFill>
          <a:blip r:embed="rId3">
            <a:alphaModFix/>
          </a:blip>
          <a:stretch>
            <a:fillRect/>
          </a:stretch>
        </p:blipFill>
        <p:spPr>
          <a:xfrm>
            <a:off x="6609025" y="1904063"/>
            <a:ext cx="4603450" cy="4388999"/>
          </a:xfrm>
          <a:prstGeom prst="rect">
            <a:avLst/>
          </a:prstGeom>
          <a:noFill/>
          <a:ln>
            <a:noFill/>
          </a:ln>
        </p:spPr>
      </p:pic>
      <p:pic>
        <p:nvPicPr>
          <p:cNvPr id="206" name="Google Shape;206;p11"/>
          <p:cNvPicPr preferRelativeResize="0"/>
          <p:nvPr/>
        </p:nvPicPr>
        <p:blipFill>
          <a:blip r:embed="rId4">
            <a:alphaModFix/>
          </a:blip>
          <a:stretch>
            <a:fillRect/>
          </a:stretch>
        </p:blipFill>
        <p:spPr>
          <a:xfrm>
            <a:off x="1295400" y="1904070"/>
            <a:ext cx="4420700" cy="886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2"/>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Counter-Weight: Current Prototype</a:t>
            </a:r>
            <a:endParaRPr/>
          </a:p>
        </p:txBody>
      </p:sp>
      <p:pic>
        <p:nvPicPr>
          <p:cNvPr descr="A picture containing sitting, table, small, brown&#10;&#10;Description automatically generated" id="212" name="Google Shape;212;p12"/>
          <p:cNvPicPr preferRelativeResize="0"/>
          <p:nvPr>
            <p:ph idx="1" type="body"/>
          </p:nvPr>
        </p:nvPicPr>
        <p:blipFill rotWithShape="1">
          <a:blip r:embed="rId3">
            <a:alphaModFix/>
          </a:blip>
          <a:srcRect b="0" l="0" r="0" t="0"/>
          <a:stretch/>
        </p:blipFill>
        <p:spPr>
          <a:xfrm>
            <a:off x="1770141" y="2512412"/>
            <a:ext cx="8640791" cy="2905664"/>
          </a:xfrm>
          <a:prstGeom prst="rect">
            <a:avLst/>
          </a:prstGeom>
          <a:noFill/>
          <a:ln>
            <a:noFill/>
          </a:ln>
        </p:spPr>
      </p:pic>
      <p:sp>
        <p:nvSpPr>
          <p:cNvPr id="213" name="Google Shape;213;p1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Jacob 12</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g5390cc7ab2_0_6"/>
          <p:cNvSpPr txBox="1"/>
          <p:nvPr>
            <p:ph type="title"/>
          </p:nvPr>
        </p:nvSpPr>
        <p:spPr>
          <a:xfrm>
            <a:off x="1097280" y="286603"/>
            <a:ext cx="10058400" cy="145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Subsystem: Securing Mechanism</a:t>
            </a:r>
            <a:endParaRPr/>
          </a:p>
        </p:txBody>
      </p:sp>
      <p:sp>
        <p:nvSpPr>
          <p:cNvPr id="220" name="Google Shape;220;g5390cc7ab2_0_6"/>
          <p:cNvSpPr txBox="1"/>
          <p:nvPr>
            <p:ph idx="1" type="body"/>
          </p:nvPr>
        </p:nvSpPr>
        <p:spPr>
          <a:xfrm>
            <a:off x="1066800" y="1737388"/>
            <a:ext cx="10058400" cy="3606000"/>
          </a:xfrm>
          <a:prstGeom prst="rect">
            <a:avLst/>
          </a:prstGeom>
        </p:spPr>
        <p:txBody>
          <a:bodyPr anchorCtr="0" anchor="t" bIns="45700" lIns="0" spcFirstLastPara="1" rIns="0" wrap="square" tIns="45700">
            <a:noAutofit/>
          </a:bodyPr>
          <a:lstStyle/>
          <a:p>
            <a:pPr indent="-381000" lvl="0" marL="457200" rtl="0" algn="l">
              <a:spcBef>
                <a:spcPts val="0"/>
              </a:spcBef>
              <a:spcAft>
                <a:spcPts val="0"/>
              </a:spcAft>
              <a:buSzPts val="2400"/>
              <a:buChar char="●"/>
            </a:pPr>
            <a:r>
              <a:rPr lang="en-US" sz="2400"/>
              <a:t>Originally, the team was going with the clamping mechanism given to us by General Atomics in the CSD document</a:t>
            </a:r>
            <a:endParaRPr sz="2400"/>
          </a:p>
          <a:p>
            <a:pPr indent="-381000" lvl="0" marL="457200" rtl="0" algn="l">
              <a:spcBef>
                <a:spcPts val="0"/>
              </a:spcBef>
              <a:spcAft>
                <a:spcPts val="0"/>
              </a:spcAft>
              <a:buSzPts val="2400"/>
              <a:buChar char="●"/>
            </a:pPr>
            <a:r>
              <a:rPr lang="en-US" sz="2400"/>
              <a:t>After considering machining costs, we decided to go an alternative route that would hold the CubeSat in place without throwing off CG calculations</a:t>
            </a:r>
            <a:endParaRPr sz="2400"/>
          </a:p>
          <a:p>
            <a:pPr indent="-342900" lvl="0" marL="457200" rtl="0" algn="l">
              <a:spcBef>
                <a:spcPts val="0"/>
              </a:spcBef>
              <a:spcAft>
                <a:spcPts val="0"/>
              </a:spcAft>
              <a:buSzPts val="1800"/>
              <a:buChar char=" "/>
            </a:pPr>
            <a:r>
              <a:t/>
            </a:r>
            <a:endParaRPr/>
          </a:p>
        </p:txBody>
      </p:sp>
      <p:sp>
        <p:nvSpPr>
          <p:cNvPr id="221" name="Google Shape;221;g5390cc7ab2_0_6"/>
          <p:cNvSpPr txBox="1"/>
          <p:nvPr>
            <p:ph idx="12" type="sldNum"/>
          </p:nvPr>
        </p:nvSpPr>
        <p:spPr>
          <a:xfrm>
            <a:off x="9900458" y="6459785"/>
            <a:ext cx="13119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r>
              <a:rPr lang="en-US"/>
              <a:t>Zack </a:t>
            </a:r>
            <a:fld id="{00000000-1234-1234-1234-123412341234}" type="slidenum">
              <a:rPr lang="en-US"/>
              <a:t>‹#›</a:t>
            </a:fld>
            <a:endParaRPr/>
          </a:p>
        </p:txBody>
      </p:sp>
      <p:pic>
        <p:nvPicPr>
          <p:cNvPr id="222" name="Google Shape;222;g5390cc7ab2_0_6"/>
          <p:cNvPicPr preferRelativeResize="0"/>
          <p:nvPr/>
        </p:nvPicPr>
        <p:blipFill>
          <a:blip r:embed="rId3">
            <a:alphaModFix/>
          </a:blip>
          <a:stretch>
            <a:fillRect/>
          </a:stretch>
        </p:blipFill>
        <p:spPr>
          <a:xfrm>
            <a:off x="4100877" y="3238950"/>
            <a:ext cx="4051200" cy="2932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Subsystem: Securing Mechanism</a:t>
            </a:r>
            <a:endParaRPr/>
          </a:p>
        </p:txBody>
      </p:sp>
      <p:sp>
        <p:nvSpPr>
          <p:cNvPr id="228" name="Google Shape;228;p1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Zack 14</a:t>
            </a:r>
            <a:endParaRPr/>
          </a:p>
        </p:txBody>
      </p:sp>
      <p:pic>
        <p:nvPicPr>
          <p:cNvPr id="229" name="Google Shape;229;p13"/>
          <p:cNvPicPr preferRelativeResize="0"/>
          <p:nvPr/>
        </p:nvPicPr>
        <p:blipFill>
          <a:blip r:embed="rId3">
            <a:alphaModFix/>
          </a:blip>
          <a:stretch>
            <a:fillRect/>
          </a:stretch>
        </p:blipFill>
        <p:spPr>
          <a:xfrm>
            <a:off x="235025" y="4131325"/>
            <a:ext cx="4259850" cy="2151600"/>
          </a:xfrm>
          <a:prstGeom prst="rect">
            <a:avLst/>
          </a:prstGeom>
          <a:noFill/>
          <a:ln>
            <a:noFill/>
          </a:ln>
        </p:spPr>
      </p:pic>
      <p:pic>
        <p:nvPicPr>
          <p:cNvPr id="230" name="Google Shape;230;p13"/>
          <p:cNvPicPr preferRelativeResize="0"/>
          <p:nvPr/>
        </p:nvPicPr>
        <p:blipFill>
          <a:blip r:embed="rId4">
            <a:alphaModFix/>
          </a:blip>
          <a:stretch>
            <a:fillRect/>
          </a:stretch>
        </p:blipFill>
        <p:spPr>
          <a:xfrm>
            <a:off x="152400" y="1889750"/>
            <a:ext cx="4342475" cy="2151600"/>
          </a:xfrm>
          <a:prstGeom prst="rect">
            <a:avLst/>
          </a:prstGeom>
          <a:noFill/>
          <a:ln>
            <a:noFill/>
          </a:ln>
        </p:spPr>
      </p:pic>
      <p:pic>
        <p:nvPicPr>
          <p:cNvPr id="231" name="Google Shape;231;p13"/>
          <p:cNvPicPr preferRelativeResize="0"/>
          <p:nvPr/>
        </p:nvPicPr>
        <p:blipFill>
          <a:blip r:embed="rId5">
            <a:alphaModFix/>
          </a:blip>
          <a:stretch>
            <a:fillRect/>
          </a:stretch>
        </p:blipFill>
        <p:spPr>
          <a:xfrm>
            <a:off x="4858425" y="2630350"/>
            <a:ext cx="6931875" cy="29364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Bill of Materials</a:t>
            </a:r>
            <a:endParaRPr/>
          </a:p>
        </p:txBody>
      </p:sp>
      <p:sp>
        <p:nvSpPr>
          <p:cNvPr id="237" name="Google Shape;237;p1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Jacob, 15</a:t>
            </a:r>
            <a:endParaRPr/>
          </a:p>
        </p:txBody>
      </p:sp>
      <p:pic>
        <p:nvPicPr>
          <p:cNvPr id="238" name="Google Shape;238;p14"/>
          <p:cNvPicPr preferRelativeResize="0"/>
          <p:nvPr/>
        </p:nvPicPr>
        <p:blipFill>
          <a:blip r:embed="rId3">
            <a:alphaModFix/>
          </a:blip>
          <a:stretch>
            <a:fillRect/>
          </a:stretch>
        </p:blipFill>
        <p:spPr>
          <a:xfrm>
            <a:off x="152400" y="1889760"/>
            <a:ext cx="6204625" cy="3850880"/>
          </a:xfrm>
          <a:prstGeom prst="rect">
            <a:avLst/>
          </a:prstGeom>
          <a:noFill/>
          <a:ln>
            <a:noFill/>
          </a:ln>
        </p:spPr>
      </p:pic>
      <p:pic>
        <p:nvPicPr>
          <p:cNvPr id="239" name="Google Shape;239;p14"/>
          <p:cNvPicPr preferRelativeResize="0"/>
          <p:nvPr/>
        </p:nvPicPr>
        <p:blipFill>
          <a:blip r:embed="rId4">
            <a:alphaModFix/>
          </a:blip>
          <a:stretch>
            <a:fillRect/>
          </a:stretch>
        </p:blipFill>
        <p:spPr>
          <a:xfrm>
            <a:off x="6489000" y="1922647"/>
            <a:ext cx="5530175" cy="3012707"/>
          </a:xfrm>
          <a:prstGeom prst="rect">
            <a:avLst/>
          </a:prstGeom>
          <a:noFill/>
          <a:ln>
            <a:noFill/>
          </a:ln>
        </p:spPr>
      </p:pic>
      <p:sp>
        <p:nvSpPr>
          <p:cNvPr id="240" name="Google Shape;240;p14"/>
          <p:cNvSpPr txBox="1"/>
          <p:nvPr/>
        </p:nvSpPr>
        <p:spPr>
          <a:xfrm>
            <a:off x="6653900" y="5000625"/>
            <a:ext cx="5365200" cy="132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700">
                <a:latin typeface="Calibri"/>
                <a:ea typeface="Calibri"/>
                <a:cs typeface="Calibri"/>
                <a:sym typeface="Calibri"/>
              </a:rPr>
              <a:t>Target Budget - $2600.00</a:t>
            </a:r>
            <a:endParaRPr b="1" sz="1700">
              <a:latin typeface="Calibri"/>
              <a:ea typeface="Calibri"/>
              <a:cs typeface="Calibri"/>
              <a:sym typeface="Calibri"/>
            </a:endParaRPr>
          </a:p>
          <a:p>
            <a:pPr indent="0" lvl="0" marL="0" rtl="0" algn="l">
              <a:spcBef>
                <a:spcPts val="0"/>
              </a:spcBef>
              <a:spcAft>
                <a:spcPts val="0"/>
              </a:spcAft>
              <a:buNone/>
            </a:pPr>
            <a:r>
              <a:t/>
            </a:r>
            <a:endParaRPr b="1" sz="1700">
              <a:latin typeface="Calibri"/>
              <a:ea typeface="Calibri"/>
              <a:cs typeface="Calibri"/>
              <a:sym typeface="Calibri"/>
            </a:endParaRPr>
          </a:p>
          <a:p>
            <a:pPr indent="0" lvl="0" marL="0" rtl="0" algn="l">
              <a:spcBef>
                <a:spcPts val="0"/>
              </a:spcBef>
              <a:spcAft>
                <a:spcPts val="0"/>
              </a:spcAft>
              <a:buNone/>
            </a:pPr>
            <a:r>
              <a:rPr b="1" lang="en-US" sz="1700">
                <a:latin typeface="Calibri"/>
                <a:ea typeface="Calibri"/>
                <a:cs typeface="Calibri"/>
                <a:sym typeface="Calibri"/>
              </a:rPr>
              <a:t>Current Expenditure - $1326</a:t>
            </a:r>
            <a:endParaRPr b="1" sz="1700">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Implementation Plan: Manufacturing</a:t>
            </a:r>
            <a:endParaRPr/>
          </a:p>
        </p:txBody>
      </p:sp>
      <p:sp>
        <p:nvSpPr>
          <p:cNvPr id="247" name="Google Shape;247;p15"/>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0" lvl="0" marL="0" rtl="0" algn="l">
              <a:lnSpc>
                <a:spcPct val="90000"/>
              </a:lnSpc>
              <a:spcBef>
                <a:spcPts val="0"/>
              </a:spcBef>
              <a:spcAft>
                <a:spcPts val="0"/>
              </a:spcAft>
              <a:buNone/>
            </a:pPr>
            <a:r>
              <a:rPr lang="en-US" sz="2200"/>
              <a:t>Build Each Sub-System </a:t>
            </a:r>
            <a:r>
              <a:rPr lang="en-US" sz="2200"/>
              <a:t>Separately</a:t>
            </a:r>
            <a:endParaRPr sz="2200"/>
          </a:p>
          <a:p>
            <a:pPr indent="-346075" lvl="0" marL="914400" rtl="0" algn="l">
              <a:lnSpc>
                <a:spcPct val="90000"/>
              </a:lnSpc>
              <a:spcBef>
                <a:spcPts val="0"/>
              </a:spcBef>
              <a:spcAft>
                <a:spcPts val="0"/>
              </a:spcAft>
              <a:buSzPts val="1850"/>
              <a:buChar char="●"/>
            </a:pPr>
            <a:r>
              <a:rPr lang="en-US" sz="1850"/>
              <a:t>Arduino/Electronics: </a:t>
            </a:r>
            <a:r>
              <a:rPr b="1" lang="en-US" sz="1850"/>
              <a:t>Richard</a:t>
            </a:r>
            <a:r>
              <a:rPr lang="en-US" sz="1850"/>
              <a:t> </a:t>
            </a:r>
            <a:r>
              <a:rPr lang="en-US" sz="1850"/>
              <a:t>- In progress, finish by October 11</a:t>
            </a:r>
            <a:endParaRPr sz="1850"/>
          </a:p>
          <a:p>
            <a:pPr indent="-346075" lvl="0" marL="914400" rtl="0" algn="l">
              <a:lnSpc>
                <a:spcPct val="90000"/>
              </a:lnSpc>
              <a:spcBef>
                <a:spcPts val="0"/>
              </a:spcBef>
              <a:spcAft>
                <a:spcPts val="0"/>
              </a:spcAft>
              <a:buSzPts val="1850"/>
              <a:buChar char="●"/>
            </a:pPr>
            <a:r>
              <a:rPr lang="en-US" sz="1850"/>
              <a:t>Pneumatic System: </a:t>
            </a:r>
            <a:r>
              <a:rPr b="1" lang="en-US" sz="1850"/>
              <a:t>Jackie </a:t>
            </a:r>
            <a:r>
              <a:rPr lang="en-US" sz="1850"/>
              <a:t>- Waiting on parts to come in, finish by October 25</a:t>
            </a:r>
            <a:endParaRPr sz="1850"/>
          </a:p>
          <a:p>
            <a:pPr indent="-346075" lvl="0" marL="914400" rtl="0" algn="l">
              <a:lnSpc>
                <a:spcPct val="90000"/>
              </a:lnSpc>
              <a:spcBef>
                <a:spcPts val="0"/>
              </a:spcBef>
              <a:spcAft>
                <a:spcPts val="0"/>
              </a:spcAft>
              <a:buSzPts val="1850"/>
              <a:buChar char="●"/>
            </a:pPr>
            <a:r>
              <a:rPr lang="en-US" sz="1850"/>
              <a:t>Counter-Weight System: </a:t>
            </a:r>
            <a:r>
              <a:rPr b="1" lang="en-US" sz="1850"/>
              <a:t>Jacob </a:t>
            </a:r>
            <a:r>
              <a:rPr lang="en-US" sz="1850"/>
              <a:t>- Waiting on parts, finish by October 25</a:t>
            </a:r>
            <a:endParaRPr sz="1850"/>
          </a:p>
          <a:p>
            <a:pPr indent="-346075" lvl="0" marL="914400" rtl="0" algn="l">
              <a:lnSpc>
                <a:spcPct val="90000"/>
              </a:lnSpc>
              <a:spcBef>
                <a:spcPts val="0"/>
              </a:spcBef>
              <a:spcAft>
                <a:spcPts val="0"/>
              </a:spcAft>
              <a:buSzPts val="1850"/>
              <a:buChar char="●"/>
            </a:pPr>
            <a:r>
              <a:rPr lang="en-US" sz="1850"/>
              <a:t>Securing Mechanism/Platform: </a:t>
            </a:r>
            <a:r>
              <a:rPr b="1" lang="en-US" sz="1850"/>
              <a:t>Zack - </a:t>
            </a:r>
            <a:r>
              <a:rPr lang="en-US" sz="1850"/>
              <a:t>Waiting on parts, finish by October 19</a:t>
            </a:r>
            <a:endParaRPr sz="1850"/>
          </a:p>
          <a:p>
            <a:pPr indent="0" lvl="0" marL="0" rtl="0" algn="l">
              <a:lnSpc>
                <a:spcPct val="90000"/>
              </a:lnSpc>
              <a:spcBef>
                <a:spcPts val="0"/>
              </a:spcBef>
              <a:spcAft>
                <a:spcPts val="0"/>
              </a:spcAft>
              <a:buNone/>
            </a:pPr>
            <a:r>
              <a:rPr lang="en-US" sz="2200"/>
              <a:t>Connecting each sub-system: </a:t>
            </a:r>
            <a:r>
              <a:rPr b="1" lang="en-US" sz="2200"/>
              <a:t>Everyone</a:t>
            </a:r>
            <a:endParaRPr b="1" sz="2200"/>
          </a:p>
          <a:p>
            <a:pPr indent="-342900" lvl="0" marL="914400" rtl="0" algn="l">
              <a:lnSpc>
                <a:spcPct val="90000"/>
              </a:lnSpc>
              <a:spcBef>
                <a:spcPts val="0"/>
              </a:spcBef>
              <a:spcAft>
                <a:spcPts val="0"/>
              </a:spcAft>
              <a:buSzPts val="1800"/>
              <a:buChar char="●"/>
            </a:pPr>
            <a:r>
              <a:rPr lang="en-US"/>
              <a:t>Attach each running sub-system: Electronics, Pneumatic, Counter-Weight - October 30</a:t>
            </a:r>
            <a:endParaRPr/>
          </a:p>
          <a:p>
            <a:pPr indent="-342900" lvl="0" marL="914400" rtl="0" algn="l">
              <a:lnSpc>
                <a:spcPct val="90000"/>
              </a:lnSpc>
              <a:spcBef>
                <a:spcPts val="0"/>
              </a:spcBef>
              <a:spcAft>
                <a:spcPts val="0"/>
              </a:spcAft>
              <a:buSzPts val="1800"/>
              <a:buChar char="●"/>
            </a:pPr>
            <a:r>
              <a:rPr lang="en-US"/>
              <a:t>Connect all to fixture - October 30</a:t>
            </a:r>
            <a:endParaRPr/>
          </a:p>
        </p:txBody>
      </p:sp>
      <p:sp>
        <p:nvSpPr>
          <p:cNvPr id="248" name="Google Shape;248;p1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Jackie, 16</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6"/>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Implementation Plan: Future Tasks</a:t>
            </a:r>
            <a:endParaRPr/>
          </a:p>
        </p:txBody>
      </p:sp>
      <p:pic>
        <p:nvPicPr>
          <p:cNvPr descr="Graphical user interface, application, table&#10;&#10;Description automatically generated" id="255" name="Google Shape;255;p16"/>
          <p:cNvPicPr preferRelativeResize="0"/>
          <p:nvPr>
            <p:ph idx="1" type="body"/>
          </p:nvPr>
        </p:nvPicPr>
        <p:blipFill rotWithShape="1">
          <a:blip r:embed="rId3">
            <a:alphaModFix/>
          </a:blip>
          <a:srcRect b="25333" l="7692" r="7889" t="52147"/>
          <a:stretch/>
        </p:blipFill>
        <p:spPr>
          <a:xfrm>
            <a:off x="224278" y="2383986"/>
            <a:ext cx="11732400" cy="2084700"/>
          </a:xfrm>
          <a:prstGeom prst="rect">
            <a:avLst/>
          </a:prstGeom>
          <a:noFill/>
          <a:ln>
            <a:noFill/>
          </a:ln>
        </p:spPr>
      </p:pic>
      <p:sp>
        <p:nvSpPr>
          <p:cNvPr id="256" name="Google Shape;256;p1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Richard, 17</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7"/>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Testing Plan</a:t>
            </a:r>
            <a:endParaRPr/>
          </a:p>
        </p:txBody>
      </p:sp>
      <p:sp>
        <p:nvSpPr>
          <p:cNvPr id="262" name="Google Shape;262;p17"/>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164465" lvl="0" marL="91440" rtl="0" algn="l">
              <a:lnSpc>
                <a:spcPct val="80000"/>
              </a:lnSpc>
              <a:spcBef>
                <a:spcPts val="0"/>
              </a:spcBef>
              <a:spcAft>
                <a:spcPts val="0"/>
              </a:spcAft>
              <a:buSzPts val="2590"/>
              <a:buChar char=" "/>
            </a:pPr>
            <a:r>
              <a:rPr lang="en-US" sz="2590"/>
              <a:t>The team plans to test each subsystem separately and test the completed prototype together thereafter</a:t>
            </a:r>
            <a:endParaRPr/>
          </a:p>
          <a:p>
            <a:pPr indent="-140970" lvl="1" marL="383540" rtl="0" algn="l">
              <a:lnSpc>
                <a:spcPct val="80000"/>
              </a:lnSpc>
              <a:spcBef>
                <a:spcPts val="400"/>
              </a:spcBef>
              <a:spcAft>
                <a:spcPts val="0"/>
              </a:spcAft>
              <a:buSzPts val="2220"/>
              <a:buChar char="◦"/>
            </a:pPr>
            <a:r>
              <a:rPr lang="en-US" sz="2220"/>
              <a:t>Programming </a:t>
            </a:r>
            <a:endParaRPr/>
          </a:p>
          <a:p>
            <a:pPr indent="-117475" lvl="2" marL="566420" rtl="0" algn="l">
              <a:lnSpc>
                <a:spcPct val="80000"/>
              </a:lnSpc>
              <a:spcBef>
                <a:spcPts val="600"/>
              </a:spcBef>
              <a:spcAft>
                <a:spcPts val="0"/>
              </a:spcAft>
              <a:buSzPts val="1850"/>
              <a:buChar char="◦"/>
            </a:pPr>
            <a:r>
              <a:rPr lang="en-US" sz="1850"/>
              <a:t>Force Sensors (Arduino) </a:t>
            </a:r>
            <a:r>
              <a:rPr b="1" lang="en-US" sz="1850"/>
              <a:t>COMPLETED</a:t>
            </a:r>
            <a:endParaRPr/>
          </a:p>
          <a:p>
            <a:pPr indent="-117475" lvl="2" marL="566420" rtl="0" algn="l">
              <a:lnSpc>
                <a:spcPct val="80000"/>
              </a:lnSpc>
              <a:spcBef>
                <a:spcPts val="600"/>
              </a:spcBef>
              <a:spcAft>
                <a:spcPts val="0"/>
              </a:spcAft>
              <a:buSzPts val="1850"/>
              <a:buChar char="◦"/>
            </a:pPr>
            <a:r>
              <a:rPr lang="en-US" sz="1850"/>
              <a:t>Accelerometers (Arduino) </a:t>
            </a:r>
            <a:r>
              <a:rPr b="1" lang="en-US" sz="1850"/>
              <a:t>COMPLETED</a:t>
            </a:r>
            <a:endParaRPr/>
          </a:p>
          <a:p>
            <a:pPr indent="-117475" lvl="2" marL="566420" rtl="0" algn="l">
              <a:lnSpc>
                <a:spcPct val="80000"/>
              </a:lnSpc>
              <a:spcBef>
                <a:spcPts val="600"/>
              </a:spcBef>
              <a:spcAft>
                <a:spcPts val="0"/>
              </a:spcAft>
              <a:buSzPts val="1850"/>
              <a:buChar char="◦"/>
            </a:pPr>
            <a:r>
              <a:rPr lang="en-US" sz="1850"/>
              <a:t>Center of Gravity calculations (MATLAB) </a:t>
            </a:r>
            <a:r>
              <a:rPr b="1" lang="en-US" sz="1850"/>
              <a:t>IN PROGRESS</a:t>
            </a:r>
            <a:endParaRPr/>
          </a:p>
          <a:p>
            <a:pPr indent="-140970" lvl="1" marL="383540" rtl="0" algn="l">
              <a:lnSpc>
                <a:spcPct val="80000"/>
              </a:lnSpc>
              <a:spcBef>
                <a:spcPts val="600"/>
              </a:spcBef>
              <a:spcAft>
                <a:spcPts val="0"/>
              </a:spcAft>
              <a:buSzPts val="2220"/>
              <a:buChar char="◦"/>
            </a:pPr>
            <a:r>
              <a:rPr lang="en-US" sz="2220"/>
              <a:t>Electrical</a:t>
            </a:r>
            <a:endParaRPr/>
          </a:p>
          <a:p>
            <a:pPr indent="-117475" lvl="2" marL="566420" rtl="0" algn="l">
              <a:lnSpc>
                <a:spcPct val="80000"/>
              </a:lnSpc>
              <a:spcBef>
                <a:spcPts val="600"/>
              </a:spcBef>
              <a:spcAft>
                <a:spcPts val="0"/>
              </a:spcAft>
              <a:buSzPts val="1850"/>
              <a:buChar char="◦"/>
            </a:pPr>
            <a:r>
              <a:rPr lang="en-US" sz="1850"/>
              <a:t>Relaying information from sensors to compute and back to the motors </a:t>
            </a:r>
            <a:r>
              <a:rPr b="1" lang="en-US" sz="1850"/>
              <a:t>IN PROGRESS</a:t>
            </a:r>
            <a:endParaRPr/>
          </a:p>
          <a:p>
            <a:pPr indent="-140970" lvl="1" marL="383540" rtl="0" algn="l">
              <a:lnSpc>
                <a:spcPct val="80000"/>
              </a:lnSpc>
              <a:spcBef>
                <a:spcPts val="600"/>
              </a:spcBef>
              <a:spcAft>
                <a:spcPts val="0"/>
              </a:spcAft>
              <a:buSzPts val="2220"/>
              <a:buChar char="◦"/>
            </a:pPr>
            <a:r>
              <a:rPr lang="en-US" sz="2220"/>
              <a:t>Pneumatic</a:t>
            </a:r>
            <a:endParaRPr/>
          </a:p>
          <a:p>
            <a:pPr indent="-117475" lvl="2" marL="566420" rtl="0" algn="l">
              <a:lnSpc>
                <a:spcPct val="80000"/>
              </a:lnSpc>
              <a:spcBef>
                <a:spcPts val="600"/>
              </a:spcBef>
              <a:spcAft>
                <a:spcPts val="0"/>
              </a:spcAft>
              <a:buSzPts val="1850"/>
              <a:buChar char="◦"/>
            </a:pPr>
            <a:r>
              <a:rPr lang="en-US" sz="1850"/>
              <a:t>Motors </a:t>
            </a:r>
            <a:r>
              <a:rPr b="1" lang="en-US" sz="1850"/>
              <a:t>IN PROGRESS/FUTURE</a:t>
            </a:r>
            <a:endParaRPr/>
          </a:p>
          <a:p>
            <a:pPr indent="-140970" lvl="1" marL="383540" rtl="0" algn="l">
              <a:lnSpc>
                <a:spcPct val="80000"/>
              </a:lnSpc>
              <a:spcBef>
                <a:spcPts val="600"/>
              </a:spcBef>
              <a:spcAft>
                <a:spcPts val="0"/>
              </a:spcAft>
              <a:buSzPts val="2220"/>
              <a:buChar char="◦"/>
            </a:pPr>
            <a:r>
              <a:rPr lang="en-US" sz="2220"/>
              <a:t>Counterweight </a:t>
            </a:r>
            <a:r>
              <a:rPr b="1" lang="en-US" sz="2220"/>
              <a:t>FUTURE</a:t>
            </a:r>
            <a:endParaRPr/>
          </a:p>
          <a:p>
            <a:pPr indent="-140970" lvl="1" marL="383540" rtl="0" algn="l">
              <a:lnSpc>
                <a:spcPct val="80000"/>
              </a:lnSpc>
              <a:spcBef>
                <a:spcPts val="600"/>
              </a:spcBef>
              <a:spcAft>
                <a:spcPts val="0"/>
              </a:spcAft>
              <a:buSzPts val="2220"/>
              <a:buChar char="◦"/>
            </a:pPr>
            <a:r>
              <a:rPr lang="en-US" sz="2220"/>
              <a:t>Securing Mechanisms </a:t>
            </a:r>
            <a:r>
              <a:rPr b="1" lang="en-US" sz="2220"/>
              <a:t>FUTURE</a:t>
            </a:r>
            <a:endParaRPr/>
          </a:p>
        </p:txBody>
      </p:sp>
      <p:sp>
        <p:nvSpPr>
          <p:cNvPr id="263" name="Google Shape;263;p1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Zack 18</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1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Questions?</a:t>
            </a:r>
            <a:endParaRPr/>
          </a:p>
        </p:txBody>
      </p:sp>
      <p:sp>
        <p:nvSpPr>
          <p:cNvPr id="269" name="Google Shape;269;p1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Zack, 18</a:t>
            </a:r>
            <a:endParaRPr/>
          </a:p>
        </p:txBody>
      </p:sp>
      <p:pic>
        <p:nvPicPr>
          <p:cNvPr id="270" name="Google Shape;270;p18"/>
          <p:cNvPicPr preferRelativeResize="0"/>
          <p:nvPr/>
        </p:nvPicPr>
        <p:blipFill>
          <a:blip r:embed="rId3">
            <a:alphaModFix/>
          </a:blip>
          <a:stretch>
            <a:fillRect/>
          </a:stretch>
        </p:blipFill>
        <p:spPr>
          <a:xfrm>
            <a:off x="1438275" y="2265576"/>
            <a:ext cx="3943375" cy="2816700"/>
          </a:xfrm>
          <a:prstGeom prst="rect">
            <a:avLst/>
          </a:prstGeom>
          <a:noFill/>
          <a:ln>
            <a:noFill/>
          </a:ln>
        </p:spPr>
      </p:pic>
      <p:sp>
        <p:nvSpPr>
          <p:cNvPr id="271" name="Google Shape;271;p18"/>
          <p:cNvSpPr txBox="1"/>
          <p:nvPr/>
        </p:nvSpPr>
        <p:spPr>
          <a:xfrm>
            <a:off x="1326700" y="5245550"/>
            <a:ext cx="4340700" cy="145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https://www.google.com/url?sa=i&amp;url=https%3A%2F%2Fspaceflightnow.com%2F2015%2F10%2F16%2Fnasa-to-fly-cubesats-on-three-new-commercial-launchers%2F&amp;psig=AOvVaw3IiEjWCPcim8QH78k-17Xy&amp;ust=1601444892899000&amp;source=images&amp;cd=vfe&amp;ved=2ahUKEwic04Gh1Y3sAhUBZawKHVKECq8Qr4kDegUIARDiAQ</a:t>
            </a:r>
            <a:endParaRPr>
              <a:latin typeface="Calibri"/>
              <a:ea typeface="Calibri"/>
              <a:cs typeface="Calibri"/>
              <a:sym typeface="Calibri"/>
            </a:endParaRPr>
          </a:p>
        </p:txBody>
      </p:sp>
      <p:pic>
        <p:nvPicPr>
          <p:cNvPr id="272" name="Google Shape;272;p18"/>
          <p:cNvPicPr preferRelativeResize="0"/>
          <p:nvPr/>
        </p:nvPicPr>
        <p:blipFill>
          <a:blip r:embed="rId4">
            <a:alphaModFix/>
          </a:blip>
          <a:stretch>
            <a:fillRect/>
          </a:stretch>
        </p:blipFill>
        <p:spPr>
          <a:xfrm>
            <a:off x="7432250" y="2265576"/>
            <a:ext cx="2905920" cy="2816700"/>
          </a:xfrm>
          <a:prstGeom prst="rect">
            <a:avLst/>
          </a:prstGeom>
          <a:noFill/>
          <a:ln>
            <a:noFill/>
          </a:ln>
        </p:spPr>
      </p:pic>
      <p:sp>
        <p:nvSpPr>
          <p:cNvPr id="273" name="Google Shape;273;p18"/>
          <p:cNvSpPr txBox="1"/>
          <p:nvPr/>
        </p:nvSpPr>
        <p:spPr>
          <a:xfrm>
            <a:off x="6714863" y="5245550"/>
            <a:ext cx="4340700" cy="145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https://www.google.com/url?sa=i&amp;url=https%3A%2F%2Fwww.adcolemai.com%2Fsmall-satellites%2F&amp;psig=AOvVaw0cSlBw9lTuXbkAlyHuaVhg&amp;ust=1601445068012000&amp;source=images&amp;cd=vfe&amp;ved=2ahUKEwjXt8L01Y3sAhVXf6wKHWtuDgwQr4kDegUIARDgAQ</a:t>
            </a: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
          <p:cNvSpPr txBox="1"/>
          <p:nvPr/>
        </p:nvSpPr>
        <p:spPr>
          <a:xfrm>
            <a:off x="544978" y="2327228"/>
            <a:ext cx="2685871" cy="280042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B69404"/>
              </a:buClr>
              <a:buSzPts val="2000"/>
              <a:buFont typeface="Arial"/>
              <a:buNone/>
            </a:pPr>
            <a:r>
              <a:rPr b="0" i="0" lang="en-US" sz="2000" u="none" cap="none" strike="noStrike">
                <a:solidFill>
                  <a:srgbClr val="000000"/>
                </a:solidFill>
                <a:latin typeface="Arial"/>
                <a:ea typeface="Arial"/>
                <a:cs typeface="Arial"/>
                <a:sym typeface="Arial"/>
              </a:rPr>
              <a:t>The proposed effort will design a mounting fixture for a 12U CubeSat so a frictionless environment can be achieved on an Air Bearing Test Stand.</a:t>
            </a:r>
            <a:endParaRPr/>
          </a:p>
          <a:p>
            <a:pPr indent="0" lvl="0" marL="0" marR="0" rtl="0" algn="l">
              <a:spcBef>
                <a:spcPts val="400"/>
              </a:spcBef>
              <a:spcAft>
                <a:spcPts val="0"/>
              </a:spcAft>
              <a:buClr>
                <a:srgbClr val="B69404"/>
              </a:buClr>
              <a:buSzPts val="2000"/>
              <a:buFont typeface="Arial"/>
              <a:buNone/>
            </a:pPr>
            <a:r>
              <a:t/>
            </a:r>
            <a:endParaRPr b="1" i="0" sz="20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B69404"/>
              </a:buClr>
              <a:buSzPts val="2000"/>
              <a:buFont typeface="Arial"/>
              <a:buNone/>
            </a:pPr>
            <a:r>
              <a:t/>
            </a:r>
            <a:endParaRPr b="1" i="0" sz="20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B69404"/>
              </a:buClr>
              <a:buSzPts val="2000"/>
              <a:buFont typeface="Arial"/>
              <a:buNone/>
            </a:pPr>
            <a:r>
              <a:t/>
            </a:r>
            <a:endParaRPr b="1" i="0" sz="20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B69404"/>
              </a:buClr>
              <a:buSzPts val="2000"/>
              <a:buFont typeface="Arial"/>
              <a:buNone/>
            </a:pPr>
            <a:r>
              <a:t/>
            </a:r>
            <a:endParaRPr b="1" i="0" sz="20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B69404"/>
              </a:buClr>
              <a:buSzPts val="2000"/>
              <a:buFont typeface="Arial"/>
              <a:buNone/>
            </a:pPr>
            <a:r>
              <a:t/>
            </a:r>
            <a:endParaRPr b="1" i="0" sz="20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B69404"/>
              </a:buClr>
              <a:buSzPts val="2000"/>
              <a:buFont typeface="Arial"/>
              <a:buNone/>
            </a:pPr>
            <a:r>
              <a:t/>
            </a:r>
            <a:endParaRPr b="1" i="0" sz="2000" u="none" cap="none" strike="noStrike">
              <a:solidFill>
                <a:srgbClr val="000000"/>
              </a:solidFill>
              <a:latin typeface="Arial"/>
              <a:ea typeface="Arial"/>
              <a:cs typeface="Arial"/>
              <a:sym typeface="Arial"/>
            </a:endParaRPr>
          </a:p>
        </p:txBody>
      </p:sp>
      <p:sp>
        <p:nvSpPr>
          <p:cNvPr id="117" name="Google Shape;117;p2"/>
          <p:cNvSpPr txBox="1"/>
          <p:nvPr>
            <p:ph type="title"/>
          </p:nvPr>
        </p:nvSpPr>
        <p:spPr>
          <a:xfrm>
            <a:off x="1154083" y="910544"/>
            <a:ext cx="10058400" cy="853856"/>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Project Description</a:t>
            </a:r>
            <a:endParaRPr/>
          </a:p>
        </p:txBody>
      </p:sp>
      <p:sp>
        <p:nvSpPr>
          <p:cNvPr id="118" name="Google Shape;118;p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 Richard, 2 </a:t>
            </a:r>
            <a:endParaRPr/>
          </a:p>
        </p:txBody>
      </p:sp>
      <p:pic>
        <p:nvPicPr>
          <p:cNvPr id="119" name="Google Shape;119;p2"/>
          <p:cNvPicPr preferRelativeResize="0"/>
          <p:nvPr/>
        </p:nvPicPr>
        <p:blipFill rotWithShape="1">
          <a:blip r:embed="rId3">
            <a:alphaModFix/>
          </a:blip>
          <a:srcRect b="0" l="0" r="0" t="0"/>
          <a:stretch/>
        </p:blipFill>
        <p:spPr>
          <a:xfrm>
            <a:off x="8502613" y="2327228"/>
            <a:ext cx="2949613" cy="2552699"/>
          </a:xfrm>
          <a:prstGeom prst="rect">
            <a:avLst/>
          </a:prstGeom>
          <a:noFill/>
          <a:ln>
            <a:noFill/>
          </a:ln>
        </p:spPr>
      </p:pic>
      <p:sp>
        <p:nvSpPr>
          <p:cNvPr id="120" name="Google Shape;120;p2"/>
          <p:cNvSpPr txBox="1"/>
          <p:nvPr/>
        </p:nvSpPr>
        <p:spPr>
          <a:xfrm>
            <a:off x="3876675" y="4803725"/>
            <a:ext cx="3937200" cy="1317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100">
              <a:solidFill>
                <a:srgbClr val="000000"/>
              </a:solidFill>
              <a:latin typeface="Arial"/>
              <a:ea typeface="Arial"/>
              <a:cs typeface="Arial"/>
              <a:sym typeface="Arial"/>
            </a:endParaRPr>
          </a:p>
          <a:p>
            <a:pPr indent="0" lvl="0" marL="0" marR="0" rtl="0" algn="l">
              <a:spcBef>
                <a:spcPts val="0"/>
              </a:spcBef>
              <a:spcAft>
                <a:spcPts val="0"/>
              </a:spcAft>
              <a:buNone/>
            </a:pPr>
            <a:r>
              <a:rPr b="1" lang="en-US" sz="2000">
                <a:solidFill>
                  <a:srgbClr val="000000"/>
                </a:solidFill>
                <a:latin typeface="Arial"/>
                <a:ea typeface="Arial"/>
                <a:cs typeface="Arial"/>
                <a:sym typeface="Arial"/>
              </a:rPr>
              <a:t>The design must: </a:t>
            </a:r>
            <a:endParaRPr/>
          </a:p>
          <a:p>
            <a:pPr indent="-342900" lvl="0" marL="342900" marR="0" rtl="0" algn="l">
              <a:spcBef>
                <a:spcPts val="0"/>
              </a:spcBef>
              <a:spcAft>
                <a:spcPts val="0"/>
              </a:spcAft>
              <a:buClr>
                <a:srgbClr val="000000"/>
              </a:buClr>
              <a:buSzPts val="2000"/>
              <a:buFont typeface="Arial"/>
              <a:buChar char="•"/>
            </a:pPr>
            <a:r>
              <a:rPr lang="en-US" sz="2000">
                <a:solidFill>
                  <a:srgbClr val="000000"/>
                </a:solidFill>
                <a:latin typeface="Arial"/>
                <a:ea typeface="Arial"/>
                <a:cs typeface="Arial"/>
                <a:sym typeface="Arial"/>
              </a:rPr>
              <a:t>Refocus Center of Gravity*</a:t>
            </a:r>
            <a:endParaRPr/>
          </a:p>
          <a:p>
            <a:pPr indent="-342900" lvl="0" marL="342900" marR="0" rtl="0" algn="l">
              <a:spcBef>
                <a:spcPts val="0"/>
              </a:spcBef>
              <a:spcAft>
                <a:spcPts val="0"/>
              </a:spcAft>
              <a:buClr>
                <a:srgbClr val="000000"/>
              </a:buClr>
              <a:buSzPts val="2000"/>
              <a:buFont typeface="Arial"/>
              <a:buChar char="•"/>
            </a:pPr>
            <a:r>
              <a:rPr lang="en-US" sz="2000">
                <a:solidFill>
                  <a:srgbClr val="000000"/>
                </a:solidFill>
                <a:latin typeface="Arial"/>
                <a:ea typeface="Arial"/>
                <a:cs typeface="Arial"/>
                <a:sym typeface="Arial"/>
              </a:rPr>
              <a:t>Limit Tilt Degree</a:t>
            </a:r>
            <a:endParaRPr/>
          </a:p>
          <a:p>
            <a:pPr indent="0" lvl="0" marL="457200" marR="0" rtl="0" algn="l">
              <a:spcBef>
                <a:spcPts val="0"/>
              </a:spcBef>
              <a:spcAft>
                <a:spcPts val="0"/>
              </a:spcAft>
              <a:buNone/>
            </a:pPr>
            <a:r>
              <a:t/>
            </a:r>
            <a:endParaRPr/>
          </a:p>
          <a:p>
            <a:pPr indent="0" lvl="0" marL="0" marR="0" rtl="0" algn="l">
              <a:spcBef>
                <a:spcPts val="0"/>
              </a:spcBef>
              <a:spcAft>
                <a:spcPts val="0"/>
              </a:spcAft>
              <a:buNone/>
            </a:pPr>
            <a:r>
              <a:t/>
            </a:r>
            <a:endParaRPr sz="1100">
              <a:solidFill>
                <a:srgbClr val="000000"/>
              </a:solidFill>
              <a:latin typeface="Arial"/>
              <a:ea typeface="Arial"/>
              <a:cs typeface="Arial"/>
              <a:sym typeface="Arial"/>
            </a:endParaRPr>
          </a:p>
        </p:txBody>
      </p:sp>
      <p:pic>
        <p:nvPicPr>
          <p:cNvPr id="121" name="Google Shape;121;p2"/>
          <p:cNvPicPr preferRelativeResize="0"/>
          <p:nvPr/>
        </p:nvPicPr>
        <p:blipFill rotWithShape="1">
          <a:blip r:embed="rId4">
            <a:alphaModFix/>
          </a:blip>
          <a:srcRect b="0" l="0" r="0" t="0"/>
          <a:stretch/>
        </p:blipFill>
        <p:spPr>
          <a:xfrm>
            <a:off x="3724454" y="2189114"/>
            <a:ext cx="3790950" cy="2676525"/>
          </a:xfrm>
          <a:prstGeom prst="rect">
            <a:avLst/>
          </a:prstGeom>
          <a:noFill/>
          <a:ln>
            <a:noFill/>
          </a:ln>
        </p:spPr>
      </p:pic>
      <p:cxnSp>
        <p:nvCxnSpPr>
          <p:cNvPr id="122" name="Google Shape;122;p2"/>
          <p:cNvCxnSpPr>
            <a:stCxn id="121" idx="3"/>
          </p:cNvCxnSpPr>
          <p:nvPr/>
        </p:nvCxnSpPr>
        <p:spPr>
          <a:xfrm>
            <a:off x="7515404" y="3527377"/>
            <a:ext cx="857100" cy="7200"/>
          </a:xfrm>
          <a:prstGeom prst="straightConnector1">
            <a:avLst/>
          </a:prstGeom>
          <a:noFill/>
          <a:ln cap="flat" cmpd="sng" w="44450">
            <a:solidFill>
              <a:schemeClr val="accent1"/>
            </a:solidFill>
            <a:prstDash val="solid"/>
            <a:round/>
            <a:headEnd len="sm" w="sm" type="none"/>
            <a:tailEnd len="med" w="med" type="triangle"/>
          </a:ln>
        </p:spPr>
      </p:cxnSp>
      <p:sp>
        <p:nvSpPr>
          <p:cNvPr id="123" name="Google Shape;123;p2"/>
          <p:cNvSpPr txBox="1"/>
          <p:nvPr/>
        </p:nvSpPr>
        <p:spPr>
          <a:xfrm>
            <a:off x="7506325" y="5221900"/>
            <a:ext cx="4098300" cy="1074000"/>
          </a:xfrm>
          <a:prstGeom prst="rect">
            <a:avLst/>
          </a:prstGeom>
          <a:noFill/>
          <a:ln>
            <a:noFill/>
          </a:ln>
        </p:spPr>
        <p:txBody>
          <a:bodyPr anchorCtr="0" anchor="t" bIns="91425" lIns="91425" spcFirstLastPara="1" rIns="91425" wrap="square" tIns="91425">
            <a:noAutofit/>
          </a:bodyPr>
          <a:lstStyle/>
          <a:p>
            <a:pPr indent="-342900" lvl="0" marL="342900" rtl="0" algn="l">
              <a:spcBef>
                <a:spcPts val="0"/>
              </a:spcBef>
              <a:spcAft>
                <a:spcPts val="0"/>
              </a:spcAft>
              <a:buClr>
                <a:schemeClr val="dk1"/>
              </a:buClr>
              <a:buSzPts val="2000"/>
              <a:buChar char="•"/>
            </a:pPr>
            <a:r>
              <a:rPr lang="en-US" sz="2000">
                <a:solidFill>
                  <a:schemeClr val="dk1"/>
                </a:solidFill>
              </a:rPr>
              <a:t>Be Adjustable in Three Axes*</a:t>
            </a:r>
            <a:endParaRPr>
              <a:solidFill>
                <a:schemeClr val="dk1"/>
              </a:solidFill>
            </a:endParaRPr>
          </a:p>
          <a:p>
            <a:pPr indent="-342900" lvl="0" marL="342900" rtl="0" algn="l">
              <a:spcBef>
                <a:spcPts val="0"/>
              </a:spcBef>
              <a:spcAft>
                <a:spcPts val="0"/>
              </a:spcAft>
              <a:buClr>
                <a:schemeClr val="dk1"/>
              </a:buClr>
              <a:buSzPts val="2000"/>
              <a:buChar char="•"/>
            </a:pPr>
            <a:r>
              <a:rPr lang="en-US" sz="2000">
                <a:solidFill>
                  <a:schemeClr val="dk1"/>
                </a:solidFill>
              </a:rPr>
              <a:t>Be Adjustable to Different Payloads</a:t>
            </a:r>
            <a:endParaRPr>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Client Information</a:t>
            </a:r>
            <a:endParaRPr/>
          </a:p>
        </p:txBody>
      </p:sp>
      <p:sp>
        <p:nvSpPr>
          <p:cNvPr id="129" name="Google Shape;129;p3"/>
          <p:cNvSpPr txBox="1"/>
          <p:nvPr>
            <p:ph idx="1" type="body"/>
          </p:nvPr>
        </p:nvSpPr>
        <p:spPr>
          <a:xfrm>
            <a:off x="1449850" y="1908325"/>
            <a:ext cx="8595300" cy="4359300"/>
          </a:xfrm>
          <a:prstGeom prst="rect">
            <a:avLst/>
          </a:prstGeom>
          <a:noFill/>
          <a:ln>
            <a:noFill/>
          </a:ln>
        </p:spPr>
        <p:txBody>
          <a:bodyPr anchorCtr="0" anchor="t" bIns="45700" lIns="91425" spcFirstLastPara="1" rIns="91425" wrap="square" tIns="45700">
            <a:normAutofit/>
          </a:bodyPr>
          <a:lstStyle/>
          <a:p>
            <a:pPr indent="-127000" lvl="0" marL="91440" rtl="0" algn="l">
              <a:lnSpc>
                <a:spcPct val="90000"/>
              </a:lnSpc>
              <a:spcBef>
                <a:spcPts val="0"/>
              </a:spcBef>
              <a:spcAft>
                <a:spcPts val="0"/>
              </a:spcAft>
              <a:buSzPts val="2000"/>
              <a:buChar char=" "/>
            </a:pPr>
            <a:r>
              <a:rPr b="1" lang="en-US" sz="2000"/>
              <a:t>General Atomics (est. 1955)</a:t>
            </a:r>
            <a:endParaRPr/>
          </a:p>
          <a:p>
            <a:pPr indent="-182880" lvl="1" marL="384048" rtl="0" algn="l">
              <a:lnSpc>
                <a:spcPct val="90000"/>
              </a:lnSpc>
              <a:spcBef>
                <a:spcPts val="400"/>
              </a:spcBef>
              <a:spcAft>
                <a:spcPts val="0"/>
              </a:spcAft>
              <a:buSzPts val="1800"/>
              <a:buChar char="◦"/>
            </a:pPr>
            <a:r>
              <a:rPr lang="en-US" sz="1800"/>
              <a:t>Division of General Dynamics</a:t>
            </a:r>
            <a:endParaRPr/>
          </a:p>
          <a:p>
            <a:pPr indent="-182880" lvl="1" marL="384048" rtl="0" algn="l">
              <a:lnSpc>
                <a:spcPct val="90000"/>
              </a:lnSpc>
              <a:spcBef>
                <a:spcPts val="600"/>
              </a:spcBef>
              <a:spcAft>
                <a:spcPts val="0"/>
              </a:spcAft>
              <a:buSzPts val="1800"/>
              <a:buChar char="◦"/>
            </a:pPr>
            <a:r>
              <a:rPr lang="en-US" sz="1800"/>
              <a:t> Leading resource for energy applications to laser to automated flight technologies. </a:t>
            </a:r>
            <a:endParaRPr/>
          </a:p>
          <a:p>
            <a:pPr indent="-127000" lvl="0" marL="91440" rtl="0" algn="l">
              <a:lnSpc>
                <a:spcPct val="90000"/>
              </a:lnSpc>
              <a:spcBef>
                <a:spcPts val="1600"/>
              </a:spcBef>
              <a:spcAft>
                <a:spcPts val="0"/>
              </a:spcAft>
              <a:buSzPts val="2000"/>
              <a:buChar char=" "/>
            </a:pPr>
            <a:r>
              <a:rPr b="1" lang="en-US" sz="2000"/>
              <a:t>Affiliated Companies and Groups</a:t>
            </a:r>
            <a:endParaRPr/>
          </a:p>
          <a:p>
            <a:pPr indent="-182880" lvl="1" marL="384048" rtl="0" algn="l">
              <a:lnSpc>
                <a:spcPct val="90000"/>
              </a:lnSpc>
              <a:spcBef>
                <a:spcPts val="400"/>
              </a:spcBef>
              <a:spcAft>
                <a:spcPts val="0"/>
              </a:spcAft>
              <a:buSzPts val="1800"/>
              <a:buChar char="◦"/>
            </a:pPr>
            <a:r>
              <a:rPr lang="en-US" sz="1800"/>
              <a:t>GA-Aeronautical Systems, Inc.</a:t>
            </a:r>
            <a:endParaRPr/>
          </a:p>
          <a:p>
            <a:pPr indent="-182880" lvl="1" marL="384048" rtl="0" algn="l">
              <a:lnSpc>
                <a:spcPct val="90000"/>
              </a:lnSpc>
              <a:spcBef>
                <a:spcPts val="600"/>
              </a:spcBef>
              <a:spcAft>
                <a:spcPts val="0"/>
              </a:spcAft>
              <a:buSzPts val="1800"/>
              <a:buChar char="◦"/>
            </a:pPr>
            <a:r>
              <a:rPr lang="en-US" sz="1800"/>
              <a:t>GA-Systems Integration</a:t>
            </a:r>
            <a:endParaRPr/>
          </a:p>
          <a:p>
            <a:pPr indent="-182880" lvl="1" marL="384048" rtl="0" algn="l">
              <a:lnSpc>
                <a:spcPct val="90000"/>
              </a:lnSpc>
              <a:spcBef>
                <a:spcPts val="600"/>
              </a:spcBef>
              <a:spcAft>
                <a:spcPts val="0"/>
              </a:spcAft>
              <a:buSzPts val="1800"/>
              <a:buChar char="◦"/>
            </a:pPr>
            <a:r>
              <a:rPr lang="en-US" sz="1800"/>
              <a:t>GA-Electromagnetic Systems</a:t>
            </a:r>
            <a:endParaRPr b="1" sz="1800"/>
          </a:p>
          <a:p>
            <a:pPr indent="-127000" lvl="0" marL="91440" rtl="0" algn="l">
              <a:lnSpc>
                <a:spcPct val="90000"/>
              </a:lnSpc>
              <a:spcBef>
                <a:spcPts val="1600"/>
              </a:spcBef>
              <a:spcAft>
                <a:spcPts val="0"/>
              </a:spcAft>
              <a:buSzPts val="2000"/>
              <a:buChar char=" "/>
            </a:pPr>
            <a:r>
              <a:rPr b="1" lang="en-US" sz="2000"/>
              <a:t>Electromagnetics Systems (EMS)</a:t>
            </a:r>
            <a:endParaRPr sz="2000"/>
          </a:p>
          <a:p>
            <a:pPr indent="-182880" lvl="1" marL="384048" rtl="0" algn="l">
              <a:lnSpc>
                <a:spcPct val="90000"/>
              </a:lnSpc>
              <a:spcBef>
                <a:spcPts val="400"/>
              </a:spcBef>
              <a:spcAft>
                <a:spcPts val="0"/>
              </a:spcAft>
              <a:buSzPts val="1800"/>
              <a:buChar char="◦"/>
            </a:pPr>
            <a:r>
              <a:rPr lang="en-US" sz="1800"/>
              <a:t>Systems for electromagnetic aircraft launches and recovery systems </a:t>
            </a:r>
            <a:endParaRPr/>
          </a:p>
          <a:p>
            <a:pPr indent="-182880" lvl="1" marL="384048" rtl="0" algn="l">
              <a:lnSpc>
                <a:spcPct val="90000"/>
              </a:lnSpc>
              <a:spcBef>
                <a:spcPts val="600"/>
              </a:spcBef>
              <a:spcAft>
                <a:spcPts val="0"/>
              </a:spcAft>
              <a:buSzPts val="1800"/>
              <a:buChar char="◦"/>
            </a:pPr>
            <a:r>
              <a:rPr lang="en-US" sz="1800"/>
              <a:t>Develop pioneering technology for defense, aero, and energy applications</a:t>
            </a:r>
            <a:endParaRPr/>
          </a:p>
          <a:p>
            <a:pPr indent="-182880" lvl="1" marL="384048" rtl="0" algn="l">
              <a:lnSpc>
                <a:spcPct val="90000"/>
              </a:lnSpc>
              <a:spcBef>
                <a:spcPts val="600"/>
              </a:spcBef>
              <a:spcAft>
                <a:spcPts val="0"/>
              </a:spcAft>
              <a:buSzPts val="1800"/>
              <a:buChar char="◦"/>
            </a:pPr>
            <a:r>
              <a:rPr lang="en-US" sz="1800"/>
              <a:t>Commercial technology for electronics, transportation, and production</a:t>
            </a:r>
            <a:endParaRPr/>
          </a:p>
          <a:p>
            <a:pPr indent="-68579" lvl="1" marL="384048" rtl="0" algn="l">
              <a:lnSpc>
                <a:spcPct val="90000"/>
              </a:lnSpc>
              <a:spcBef>
                <a:spcPts val="600"/>
              </a:spcBef>
              <a:spcAft>
                <a:spcPts val="0"/>
              </a:spcAft>
              <a:buSzPts val="1800"/>
              <a:buNone/>
            </a:pPr>
            <a:r>
              <a:t/>
            </a:r>
            <a:endParaRPr sz="1800"/>
          </a:p>
        </p:txBody>
      </p:sp>
      <p:pic>
        <p:nvPicPr>
          <p:cNvPr descr="A picture containing drawing&#10;&#10;Description generated with very high confidence" id="130" name="Google Shape;130;p3"/>
          <p:cNvPicPr preferRelativeResize="0"/>
          <p:nvPr/>
        </p:nvPicPr>
        <p:blipFill rotWithShape="1">
          <a:blip r:embed="rId3">
            <a:alphaModFix/>
          </a:blip>
          <a:srcRect b="29729" l="0" r="0" t="26126"/>
          <a:stretch/>
        </p:blipFill>
        <p:spPr>
          <a:xfrm>
            <a:off x="7098600" y="739513"/>
            <a:ext cx="4113875" cy="997825"/>
          </a:xfrm>
          <a:prstGeom prst="rect">
            <a:avLst/>
          </a:prstGeom>
          <a:noFill/>
          <a:ln>
            <a:noFill/>
          </a:ln>
        </p:spPr>
      </p:pic>
      <p:sp>
        <p:nvSpPr>
          <p:cNvPr id="131" name="Google Shape;131;p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Zack, 3</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Design Description</a:t>
            </a:r>
            <a:endParaRPr/>
          </a:p>
        </p:txBody>
      </p:sp>
      <p:sp>
        <p:nvSpPr>
          <p:cNvPr id="138" name="Google Shape;138;p4"/>
          <p:cNvSpPr txBox="1"/>
          <p:nvPr>
            <p:ph idx="1" type="body"/>
          </p:nvPr>
        </p:nvSpPr>
        <p:spPr>
          <a:xfrm>
            <a:off x="428525" y="1737350"/>
            <a:ext cx="5663400" cy="4528800"/>
          </a:xfrm>
          <a:prstGeom prst="rect">
            <a:avLst/>
          </a:prstGeom>
          <a:noFill/>
          <a:ln>
            <a:noFill/>
          </a:ln>
        </p:spPr>
        <p:txBody>
          <a:bodyPr anchorCtr="0" anchor="t" bIns="45700" lIns="0" spcFirstLastPara="1" rIns="0" wrap="square" tIns="45700">
            <a:normAutofit/>
          </a:bodyPr>
          <a:lstStyle/>
          <a:p>
            <a:pPr indent="-342900" lvl="0" marL="457200" rtl="0" algn="l">
              <a:lnSpc>
                <a:spcPct val="90000"/>
              </a:lnSpc>
              <a:spcBef>
                <a:spcPts val="0"/>
              </a:spcBef>
              <a:spcAft>
                <a:spcPts val="0"/>
              </a:spcAft>
              <a:buSzPts val="1800"/>
              <a:buChar char="●"/>
            </a:pPr>
            <a:r>
              <a:rPr lang="en-US"/>
              <a:t>Repurposing air wrench to rotate lead screw, (</a:t>
            </a:r>
            <a:r>
              <a:rPr lang="en-US"/>
              <a:t>pneumatic</a:t>
            </a:r>
            <a:r>
              <a:rPr lang="en-US"/>
              <a:t> system)</a:t>
            </a:r>
            <a:endParaRPr/>
          </a:p>
          <a:p>
            <a:pPr indent="0" lvl="0" marL="457200" rtl="0" algn="l">
              <a:lnSpc>
                <a:spcPct val="90000"/>
              </a:lnSpc>
              <a:spcBef>
                <a:spcPts val="0"/>
              </a:spcBef>
              <a:spcAft>
                <a:spcPts val="0"/>
              </a:spcAft>
              <a:buNone/>
            </a:pPr>
            <a:r>
              <a:t/>
            </a:r>
            <a:endParaRPr/>
          </a:p>
          <a:p>
            <a:pPr indent="-342900" lvl="0" marL="457200" rtl="0" algn="l">
              <a:lnSpc>
                <a:spcPct val="90000"/>
              </a:lnSpc>
              <a:spcBef>
                <a:spcPts val="0"/>
              </a:spcBef>
              <a:spcAft>
                <a:spcPts val="0"/>
              </a:spcAft>
              <a:buSzPts val="1800"/>
              <a:buChar char="●"/>
            </a:pPr>
            <a:r>
              <a:rPr lang="en-US"/>
              <a:t>Displacing CG in XY plane made possible by rail assemblies parallel to platform</a:t>
            </a:r>
            <a:endParaRPr/>
          </a:p>
          <a:p>
            <a:pPr indent="0" lvl="0" marL="457200" rtl="0" algn="l">
              <a:lnSpc>
                <a:spcPct val="90000"/>
              </a:lnSpc>
              <a:spcBef>
                <a:spcPts val="0"/>
              </a:spcBef>
              <a:spcAft>
                <a:spcPts val="0"/>
              </a:spcAft>
              <a:buNone/>
            </a:pPr>
            <a:r>
              <a:t/>
            </a:r>
            <a:endParaRPr/>
          </a:p>
          <a:p>
            <a:pPr indent="-342900" lvl="0" marL="457200" rtl="0" algn="l">
              <a:lnSpc>
                <a:spcPct val="90000"/>
              </a:lnSpc>
              <a:spcBef>
                <a:spcPts val="0"/>
              </a:spcBef>
              <a:spcAft>
                <a:spcPts val="0"/>
              </a:spcAft>
              <a:buSzPts val="1800"/>
              <a:buChar char="●"/>
            </a:pPr>
            <a:r>
              <a:rPr lang="en-US"/>
              <a:t>Moving CG in </a:t>
            </a:r>
            <a:r>
              <a:rPr lang="en-US"/>
              <a:t>vertical</a:t>
            </a:r>
            <a:r>
              <a:rPr lang="en-US"/>
              <a:t> (z-dir) using vertical rails, (redesign in progress)</a:t>
            </a:r>
            <a:endParaRPr/>
          </a:p>
          <a:p>
            <a:pPr indent="0" lvl="0" marL="457200" rtl="0" algn="l">
              <a:lnSpc>
                <a:spcPct val="90000"/>
              </a:lnSpc>
              <a:spcBef>
                <a:spcPts val="0"/>
              </a:spcBef>
              <a:spcAft>
                <a:spcPts val="0"/>
              </a:spcAft>
              <a:buNone/>
            </a:pPr>
            <a:r>
              <a:t/>
            </a:r>
            <a:endParaRPr/>
          </a:p>
          <a:p>
            <a:pPr indent="-342900" lvl="0" marL="457200" rtl="0" algn="l">
              <a:lnSpc>
                <a:spcPct val="90000"/>
              </a:lnSpc>
              <a:spcBef>
                <a:spcPts val="0"/>
              </a:spcBef>
              <a:spcAft>
                <a:spcPts val="0"/>
              </a:spcAft>
              <a:buSzPts val="1800"/>
              <a:buChar char="●"/>
            </a:pPr>
            <a:r>
              <a:rPr lang="en-US"/>
              <a:t>Secure CubeSat to platform via L-hooks which seat on pre-fabricated tabs</a:t>
            </a:r>
            <a:endParaRPr/>
          </a:p>
          <a:p>
            <a:pPr indent="0" lvl="0" marL="457200" rtl="0" algn="l">
              <a:lnSpc>
                <a:spcPct val="90000"/>
              </a:lnSpc>
              <a:spcBef>
                <a:spcPts val="0"/>
              </a:spcBef>
              <a:spcAft>
                <a:spcPts val="0"/>
              </a:spcAft>
              <a:buNone/>
            </a:pPr>
            <a:r>
              <a:t/>
            </a:r>
            <a:endParaRPr/>
          </a:p>
          <a:p>
            <a:pPr indent="-342900" lvl="0" marL="457200" rtl="0" algn="l">
              <a:lnSpc>
                <a:spcPct val="90000"/>
              </a:lnSpc>
              <a:spcBef>
                <a:spcPts val="0"/>
              </a:spcBef>
              <a:spcAft>
                <a:spcPts val="0"/>
              </a:spcAft>
              <a:buSzPts val="1800"/>
              <a:buChar char="●"/>
            </a:pPr>
            <a:r>
              <a:rPr lang="en-US"/>
              <a:t>Air bearing sphere attached with fasteners</a:t>
            </a:r>
            <a:endParaRPr/>
          </a:p>
          <a:p>
            <a:pPr indent="0" lvl="0" marL="457200" rtl="0" algn="l">
              <a:lnSpc>
                <a:spcPct val="90000"/>
              </a:lnSpc>
              <a:spcBef>
                <a:spcPts val="0"/>
              </a:spcBef>
              <a:spcAft>
                <a:spcPts val="0"/>
              </a:spcAft>
              <a:buNone/>
            </a:pPr>
            <a:r>
              <a:rPr lang="en-US"/>
              <a:t> </a:t>
            </a:r>
            <a:endParaRPr/>
          </a:p>
          <a:p>
            <a:pPr indent="-342900" lvl="0" marL="457200" rtl="0" algn="l">
              <a:lnSpc>
                <a:spcPct val="90000"/>
              </a:lnSpc>
              <a:spcBef>
                <a:spcPts val="0"/>
              </a:spcBef>
              <a:spcAft>
                <a:spcPts val="0"/>
              </a:spcAft>
              <a:buSzPts val="1800"/>
              <a:buChar char="●"/>
            </a:pPr>
            <a:r>
              <a:rPr lang="en-US"/>
              <a:t>Arduino program and battery will be enclosed inside the hollow sphere</a:t>
            </a:r>
            <a:endParaRPr/>
          </a:p>
        </p:txBody>
      </p:sp>
      <p:sp>
        <p:nvSpPr>
          <p:cNvPr id="139" name="Google Shape;139;p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Jacob, 4</a:t>
            </a:r>
            <a:endParaRPr/>
          </a:p>
        </p:txBody>
      </p:sp>
      <p:pic>
        <p:nvPicPr>
          <p:cNvPr id="140" name="Google Shape;140;p4"/>
          <p:cNvPicPr preferRelativeResize="0"/>
          <p:nvPr/>
        </p:nvPicPr>
        <p:blipFill>
          <a:blip r:embed="rId3">
            <a:alphaModFix/>
          </a:blip>
          <a:stretch>
            <a:fillRect/>
          </a:stretch>
        </p:blipFill>
        <p:spPr>
          <a:xfrm>
            <a:off x="6731750" y="3470074"/>
            <a:ext cx="4800276" cy="2889000"/>
          </a:xfrm>
          <a:prstGeom prst="rect">
            <a:avLst/>
          </a:prstGeom>
          <a:noFill/>
          <a:ln>
            <a:noFill/>
          </a:ln>
        </p:spPr>
      </p:pic>
      <p:pic>
        <p:nvPicPr>
          <p:cNvPr id="141" name="Google Shape;141;p4"/>
          <p:cNvPicPr preferRelativeResize="0"/>
          <p:nvPr/>
        </p:nvPicPr>
        <p:blipFill>
          <a:blip r:embed="rId4">
            <a:alphaModFix/>
          </a:blip>
          <a:stretch>
            <a:fillRect/>
          </a:stretch>
        </p:blipFill>
        <p:spPr>
          <a:xfrm>
            <a:off x="6091925" y="286602"/>
            <a:ext cx="5909576" cy="3327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Current State of System: Overview</a:t>
            </a:r>
            <a:endParaRPr/>
          </a:p>
        </p:txBody>
      </p:sp>
      <p:sp>
        <p:nvSpPr>
          <p:cNvPr id="148" name="Google Shape;148;p5"/>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342900" lvl="0" marL="457200" rtl="0" algn="l">
              <a:lnSpc>
                <a:spcPct val="90000"/>
              </a:lnSpc>
              <a:spcBef>
                <a:spcPts val="0"/>
              </a:spcBef>
              <a:spcAft>
                <a:spcPts val="0"/>
              </a:spcAft>
              <a:buSzPts val="1800"/>
              <a:buChar char="-"/>
            </a:pPr>
            <a:r>
              <a:rPr lang="en-US"/>
              <a:t>Current prototype is broken down in subsystems to facilitate team members working on components </a:t>
            </a:r>
            <a:r>
              <a:rPr lang="en-US"/>
              <a:t>simultaneously</a:t>
            </a:r>
            <a:r>
              <a:rPr lang="en-US"/>
              <a:t> </a:t>
            </a:r>
            <a:endParaRPr/>
          </a:p>
        </p:txBody>
      </p:sp>
      <p:sp>
        <p:nvSpPr>
          <p:cNvPr id="149" name="Google Shape;149;p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Zack 5</a:t>
            </a:r>
            <a:endParaRPr/>
          </a:p>
        </p:txBody>
      </p:sp>
      <p:pic>
        <p:nvPicPr>
          <p:cNvPr id="150" name="Google Shape;150;p5"/>
          <p:cNvPicPr preferRelativeResize="0"/>
          <p:nvPr/>
        </p:nvPicPr>
        <p:blipFill>
          <a:blip r:embed="rId3">
            <a:alphaModFix/>
          </a:blip>
          <a:stretch>
            <a:fillRect/>
          </a:stretch>
        </p:blipFill>
        <p:spPr>
          <a:xfrm rot="5400000">
            <a:off x="8801900" y="2840725"/>
            <a:ext cx="3425225" cy="2730075"/>
          </a:xfrm>
          <a:prstGeom prst="rect">
            <a:avLst/>
          </a:prstGeom>
          <a:noFill/>
          <a:ln>
            <a:noFill/>
          </a:ln>
        </p:spPr>
      </p:pic>
      <p:pic>
        <p:nvPicPr>
          <p:cNvPr id="151" name="Google Shape;151;p5"/>
          <p:cNvPicPr preferRelativeResize="0"/>
          <p:nvPr/>
        </p:nvPicPr>
        <p:blipFill>
          <a:blip r:embed="rId4">
            <a:alphaModFix/>
          </a:blip>
          <a:stretch>
            <a:fillRect/>
          </a:stretch>
        </p:blipFill>
        <p:spPr>
          <a:xfrm>
            <a:off x="706850" y="2504750"/>
            <a:ext cx="2994825" cy="3364350"/>
          </a:xfrm>
          <a:prstGeom prst="rect">
            <a:avLst/>
          </a:prstGeom>
          <a:noFill/>
          <a:ln>
            <a:noFill/>
          </a:ln>
        </p:spPr>
      </p:pic>
      <p:pic>
        <p:nvPicPr>
          <p:cNvPr id="152" name="Google Shape;152;p5"/>
          <p:cNvPicPr preferRelativeResize="0"/>
          <p:nvPr/>
        </p:nvPicPr>
        <p:blipFill>
          <a:blip r:embed="rId5">
            <a:alphaModFix/>
          </a:blip>
          <a:stretch>
            <a:fillRect/>
          </a:stretch>
        </p:blipFill>
        <p:spPr>
          <a:xfrm>
            <a:off x="3932825" y="2504738"/>
            <a:ext cx="2291800" cy="3402036"/>
          </a:xfrm>
          <a:prstGeom prst="rect">
            <a:avLst/>
          </a:prstGeom>
          <a:noFill/>
          <a:ln>
            <a:noFill/>
          </a:ln>
        </p:spPr>
      </p:pic>
      <p:pic>
        <p:nvPicPr>
          <p:cNvPr id="153" name="Google Shape;153;p5"/>
          <p:cNvPicPr preferRelativeResize="0"/>
          <p:nvPr/>
        </p:nvPicPr>
        <p:blipFill>
          <a:blip r:embed="rId6">
            <a:alphaModFix/>
          </a:blip>
          <a:stretch>
            <a:fillRect/>
          </a:stretch>
        </p:blipFill>
        <p:spPr>
          <a:xfrm>
            <a:off x="6703654" y="2504750"/>
            <a:ext cx="1966796" cy="34020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6"/>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Subsystem: Programming</a:t>
            </a:r>
            <a:endParaRPr/>
          </a:p>
        </p:txBody>
      </p:sp>
      <p:sp>
        <p:nvSpPr>
          <p:cNvPr id="159" name="Google Shape;159;p6"/>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p>
            <a:pPr indent="-152400" lvl="0" marL="91440" rtl="0" algn="l">
              <a:lnSpc>
                <a:spcPct val="90000"/>
              </a:lnSpc>
              <a:spcBef>
                <a:spcPts val="0"/>
              </a:spcBef>
              <a:spcAft>
                <a:spcPts val="0"/>
              </a:spcAft>
              <a:buSzPts val="2400"/>
              <a:buFont typeface="Arial"/>
              <a:buChar char="•"/>
            </a:pPr>
            <a:r>
              <a:rPr lang="en-US" sz="2400"/>
              <a:t> Each team member completed different aspects of the Arduino code for the fixture</a:t>
            </a:r>
            <a:endParaRPr/>
          </a:p>
          <a:p>
            <a:pPr indent="-182880" lvl="1" marL="383540" rtl="0" algn="l">
              <a:lnSpc>
                <a:spcPct val="90000"/>
              </a:lnSpc>
              <a:spcBef>
                <a:spcPts val="400"/>
              </a:spcBef>
              <a:spcAft>
                <a:spcPts val="0"/>
              </a:spcAft>
              <a:buSzPts val="2400"/>
              <a:buFont typeface="Arial"/>
              <a:buChar char="•"/>
            </a:pPr>
            <a:r>
              <a:rPr lang="en-US" sz="2400"/>
              <a:t>Richard: wrote subprogram to detect tilt in system and is researching integration of MATLAB and Arduino software</a:t>
            </a:r>
            <a:endParaRPr/>
          </a:p>
          <a:p>
            <a:pPr indent="-182880" lvl="1" marL="383540" rtl="0" algn="l">
              <a:lnSpc>
                <a:spcPct val="90000"/>
              </a:lnSpc>
              <a:spcBef>
                <a:spcPts val="600"/>
              </a:spcBef>
              <a:spcAft>
                <a:spcPts val="0"/>
              </a:spcAft>
              <a:buSzPts val="2400"/>
              <a:buFont typeface="Arial"/>
              <a:buChar char="•"/>
            </a:pPr>
            <a:r>
              <a:rPr lang="en-US" sz="2400"/>
              <a:t>Jackie and Jacob: worked together on refining center of gravity calculations In MATLAB</a:t>
            </a:r>
            <a:endParaRPr/>
          </a:p>
          <a:p>
            <a:pPr indent="-182880" lvl="1" marL="383540" rtl="0" algn="l">
              <a:lnSpc>
                <a:spcPct val="90000"/>
              </a:lnSpc>
              <a:spcBef>
                <a:spcPts val="600"/>
              </a:spcBef>
              <a:spcAft>
                <a:spcPts val="0"/>
              </a:spcAft>
              <a:buSzPts val="2400"/>
              <a:buFont typeface="Arial"/>
              <a:buChar char="•"/>
            </a:pPr>
            <a:r>
              <a:rPr lang="en-US" sz="2400"/>
              <a:t>Zack: worked on using force sensors to detect center of gravity of the system</a:t>
            </a:r>
            <a:endParaRPr/>
          </a:p>
        </p:txBody>
      </p:sp>
      <p:sp>
        <p:nvSpPr>
          <p:cNvPr id="160" name="Google Shape;160;p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Richard 6</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7"/>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Subsystem: Electrical</a:t>
            </a:r>
            <a:endParaRPr/>
          </a:p>
        </p:txBody>
      </p:sp>
      <p:pic>
        <p:nvPicPr>
          <p:cNvPr descr="Diagram&#10;&#10;Description automatically generated" id="166" name="Google Shape;166;p7"/>
          <p:cNvPicPr preferRelativeResize="0"/>
          <p:nvPr>
            <p:ph idx="1" type="body"/>
          </p:nvPr>
        </p:nvPicPr>
        <p:blipFill rotWithShape="1">
          <a:blip r:embed="rId3">
            <a:alphaModFix/>
          </a:blip>
          <a:srcRect b="0" l="0" r="0" t="0"/>
          <a:stretch/>
        </p:blipFill>
        <p:spPr>
          <a:xfrm>
            <a:off x="870817" y="1905561"/>
            <a:ext cx="4853400" cy="3898200"/>
          </a:xfrm>
          <a:prstGeom prst="rect">
            <a:avLst/>
          </a:prstGeom>
          <a:noFill/>
          <a:ln>
            <a:noFill/>
          </a:ln>
        </p:spPr>
      </p:pic>
      <p:sp>
        <p:nvSpPr>
          <p:cNvPr id="167" name="Google Shape;167;p7"/>
          <p:cNvSpPr txBox="1"/>
          <p:nvPr/>
        </p:nvSpPr>
        <p:spPr>
          <a:xfrm>
            <a:off x="6300355" y="1699671"/>
            <a:ext cx="4683917" cy="341632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Switched from Uno to Mega</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Decreased number of motors and solenoids</a:t>
            </a:r>
            <a:endParaRPr/>
          </a:p>
          <a:p>
            <a:pPr indent="-285750" lvl="1" marL="74295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Reduction of these components decreases cost</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Added accelerometers</a:t>
            </a:r>
            <a:endParaRPr/>
          </a:p>
          <a:p>
            <a:pPr indent="-285750" lvl="1" marL="74295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Adds verification of self-balancing and 35° tilt angle requirement</a:t>
            </a:r>
            <a:endParaRPr/>
          </a:p>
        </p:txBody>
      </p:sp>
      <p:sp>
        <p:nvSpPr>
          <p:cNvPr id="168" name="Google Shape;168;p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Richard 7</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Subsystem: Pneumatic</a:t>
            </a:r>
            <a:endParaRPr/>
          </a:p>
        </p:txBody>
      </p:sp>
      <p:pic>
        <p:nvPicPr>
          <p:cNvPr descr="Diagram&#10;&#10;Description automatically generated" id="174" name="Google Shape;174;p8"/>
          <p:cNvPicPr preferRelativeResize="0"/>
          <p:nvPr>
            <p:ph idx="1" type="body"/>
          </p:nvPr>
        </p:nvPicPr>
        <p:blipFill rotWithShape="1">
          <a:blip r:embed="rId3">
            <a:alphaModFix/>
          </a:blip>
          <a:srcRect b="14999" l="23056" r="0" t="37143"/>
          <a:stretch/>
        </p:blipFill>
        <p:spPr>
          <a:xfrm>
            <a:off x="4265799" y="2062125"/>
            <a:ext cx="7715400" cy="3598800"/>
          </a:xfrm>
          <a:prstGeom prst="rect">
            <a:avLst/>
          </a:prstGeom>
          <a:noFill/>
          <a:ln cap="flat" cmpd="sng" w="9525">
            <a:solidFill>
              <a:schemeClr val="lt1"/>
            </a:solidFill>
            <a:prstDash val="solid"/>
            <a:round/>
            <a:headEnd len="sm" w="sm" type="none"/>
            <a:tailEnd len="sm" w="sm" type="none"/>
          </a:ln>
        </p:spPr>
      </p:pic>
      <p:sp>
        <p:nvSpPr>
          <p:cNvPr id="175" name="Google Shape;175;p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Jackie 8</a:t>
            </a:r>
            <a:endParaRPr/>
          </a:p>
        </p:txBody>
      </p:sp>
      <p:sp>
        <p:nvSpPr>
          <p:cNvPr id="176" name="Google Shape;176;p8"/>
          <p:cNvSpPr txBox="1"/>
          <p:nvPr/>
        </p:nvSpPr>
        <p:spPr>
          <a:xfrm>
            <a:off x="189999" y="2202500"/>
            <a:ext cx="4075800" cy="45243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Pneumatic powers the counter-weight system</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Total set up</a:t>
            </a:r>
            <a:endParaRPr/>
          </a:p>
          <a:p>
            <a:pPr indent="-285750" lvl="1" marL="74295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Solenoid &amp; Motors on the fixture</a:t>
            </a:r>
            <a:endParaRPr/>
          </a:p>
          <a:p>
            <a:pPr indent="-285750" lvl="1" marL="742950" marR="0" rtl="0" algn="l">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Rest is external</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Allows to decrease weight, size, and unnecessary complex parts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Pneumatic: Set Up</a:t>
            </a:r>
            <a:endParaRPr/>
          </a:p>
        </p:txBody>
      </p:sp>
      <p:sp>
        <p:nvSpPr>
          <p:cNvPr id="182" name="Google Shape;182;p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83" name="Google Shape;183;p9"/>
          <p:cNvSpPr txBox="1"/>
          <p:nvPr/>
        </p:nvSpPr>
        <p:spPr>
          <a:xfrm>
            <a:off x="1239525" y="2174124"/>
            <a:ext cx="4554521" cy="3046988"/>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Each Counter-Weight system has its' own motor and solenoid</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The code is being programmed to calculate the time needed for each solenoid to be open</a:t>
            </a:r>
            <a:endParaRPr/>
          </a:p>
          <a:p>
            <a:pPr indent="-285750" lvl="0" marL="28575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The compressed air will be attached to each solenoid individually</a:t>
            </a:r>
            <a:endParaRPr/>
          </a:p>
        </p:txBody>
      </p:sp>
      <p:pic>
        <p:nvPicPr>
          <p:cNvPr id="184" name="Google Shape;184;p9"/>
          <p:cNvPicPr preferRelativeResize="0"/>
          <p:nvPr/>
        </p:nvPicPr>
        <p:blipFill>
          <a:blip r:embed="rId3">
            <a:alphaModFix/>
          </a:blip>
          <a:stretch>
            <a:fillRect/>
          </a:stretch>
        </p:blipFill>
        <p:spPr>
          <a:xfrm>
            <a:off x="5893200" y="1010975"/>
            <a:ext cx="6156700" cy="48360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Retrospect">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2020-09-28T01:52:11Z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0x01010000036713979A624FAFA0DD0287E19F43</vt:lpwstr>
  </property>
</Properties>
</file>